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20.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7.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10.xml" ContentType="application/vnd.openxmlformats-officedocument.presentationml.slideLayout+xml"/>
  <Override PartName="/ppt/notesSlides/notesSlide5.xml" ContentType="application/vnd.openxmlformats-officedocument.presentationml.notesSlide+xml"/>
  <Override PartName="/ppt/slideLayouts/slideLayout9.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6.xml" ContentType="application/vnd.openxmlformats-officedocument.presentationml.slideLayou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4.xml" ContentType="application/vnd.openxmlformats-officedocument.presentationml.slideLayout+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slideLayouts/slideLayout5.xml" ContentType="application/vnd.openxmlformats-officedocument.presentationml.slideLayout+xml"/>
  <Override PartName="/ppt/notesSlides/notesSlide18.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5"/>
  </p:notesMasterIdLst>
  <p:sldIdLst>
    <p:sldId id="256" r:id="rId2"/>
    <p:sldId id="257" r:id="rId3"/>
    <p:sldId id="318" r:id="rId4"/>
    <p:sldId id="258" r:id="rId5"/>
    <p:sldId id="262" r:id="rId6"/>
    <p:sldId id="267" r:id="rId7"/>
    <p:sldId id="281" r:id="rId8"/>
    <p:sldId id="283" r:id="rId9"/>
    <p:sldId id="284" r:id="rId10"/>
    <p:sldId id="308" r:id="rId11"/>
    <p:sldId id="309" r:id="rId12"/>
    <p:sldId id="310" r:id="rId13"/>
    <p:sldId id="319" r:id="rId14"/>
    <p:sldId id="282" r:id="rId15"/>
    <p:sldId id="290" r:id="rId16"/>
    <p:sldId id="317" r:id="rId17"/>
    <p:sldId id="287" r:id="rId18"/>
    <p:sldId id="288" r:id="rId19"/>
    <p:sldId id="291" r:id="rId20"/>
    <p:sldId id="320" r:id="rId21"/>
    <p:sldId id="259" r:id="rId22"/>
    <p:sldId id="279" r:id="rId23"/>
    <p:sldId id="292" r:id="rId24"/>
    <p:sldId id="293" r:id="rId25"/>
    <p:sldId id="321" r:id="rId26"/>
    <p:sldId id="295" r:id="rId27"/>
    <p:sldId id="296" r:id="rId28"/>
    <p:sldId id="311" r:id="rId29"/>
    <p:sldId id="312" r:id="rId30"/>
    <p:sldId id="323" r:id="rId31"/>
    <p:sldId id="326" r:id="rId32"/>
    <p:sldId id="327" r:id="rId33"/>
    <p:sldId id="313" r:id="rId34"/>
    <p:sldId id="325" r:id="rId35"/>
    <p:sldId id="299" r:id="rId36"/>
    <p:sldId id="307" r:id="rId37"/>
    <p:sldId id="314" r:id="rId38"/>
    <p:sldId id="300" r:id="rId39"/>
    <p:sldId id="302" r:id="rId40"/>
    <p:sldId id="305" r:id="rId41"/>
    <p:sldId id="306" r:id="rId42"/>
    <p:sldId id="315" r:id="rId43"/>
    <p:sldId id="316" r:id="rId4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1"/>
    <p:restoredTop sz="94681"/>
  </p:normalViewPr>
  <p:slideViewPr>
    <p:cSldViewPr snapToGrid="0" snapToObjects="1">
      <p:cViewPr varScale="1">
        <p:scale>
          <a:sx n="70" d="100"/>
          <a:sy n="70" d="100"/>
        </p:scale>
        <p:origin x="510" y="72"/>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B7076B-0FCC-564B-8ABB-E1FBE75305CE}" type="datetimeFigureOut">
              <a:rPr lang="da-DK" smtClean="0"/>
              <a:t>24-11-2015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55D919-B31F-3C45-B15E-2E34CC0B5153}" type="slidenum">
              <a:rPr lang="da-DK" smtClean="0"/>
              <a:t>‹nr.›</a:t>
            </a:fld>
            <a:endParaRPr lang="da-DK"/>
          </a:p>
        </p:txBody>
      </p:sp>
    </p:spTree>
    <p:extLst>
      <p:ext uri="{BB962C8B-B14F-4D97-AF65-F5344CB8AC3E}">
        <p14:creationId xmlns:p14="http://schemas.microsoft.com/office/powerpoint/2010/main" val="1853365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Husk det</a:t>
            </a:r>
            <a:r>
              <a:rPr lang="da-DK" baseline="0" dirty="0" smtClean="0"/>
              <a:t> ikke kun handler om TR- leder men hele organisationen</a:t>
            </a:r>
            <a:endParaRPr lang="da-DK" dirty="0"/>
          </a:p>
        </p:txBody>
      </p:sp>
      <p:sp>
        <p:nvSpPr>
          <p:cNvPr id="4" name="Pladsholder til slidenummer 3"/>
          <p:cNvSpPr>
            <a:spLocks noGrp="1"/>
          </p:cNvSpPr>
          <p:nvPr>
            <p:ph type="sldNum" sz="quarter" idx="10"/>
          </p:nvPr>
        </p:nvSpPr>
        <p:spPr/>
        <p:txBody>
          <a:bodyPr/>
          <a:lstStyle/>
          <a:p>
            <a:fld id="{D755D919-B31F-3C45-B15E-2E34CC0B5153}" type="slidenum">
              <a:rPr lang="da-DK" smtClean="0"/>
              <a:t>1</a:t>
            </a:fld>
            <a:endParaRPr lang="da-DK"/>
          </a:p>
        </p:txBody>
      </p:sp>
    </p:spTree>
    <p:extLst>
      <p:ext uri="{BB962C8B-B14F-4D97-AF65-F5344CB8AC3E}">
        <p14:creationId xmlns:p14="http://schemas.microsoft.com/office/powerpoint/2010/main" val="1425305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Alle er vigtige, MEN har forskellig funktion og interesse i </a:t>
            </a:r>
            <a:r>
              <a:rPr lang="da-DK" dirty="0" err="1" smtClean="0"/>
              <a:t>organsitionen</a:t>
            </a:r>
            <a:endParaRPr lang="da-DK" dirty="0"/>
          </a:p>
        </p:txBody>
      </p:sp>
      <p:sp>
        <p:nvSpPr>
          <p:cNvPr id="4" name="Pladsholder til slidenummer 3"/>
          <p:cNvSpPr>
            <a:spLocks noGrp="1"/>
          </p:cNvSpPr>
          <p:nvPr>
            <p:ph type="sldNum" sz="quarter" idx="10"/>
          </p:nvPr>
        </p:nvSpPr>
        <p:spPr/>
        <p:txBody>
          <a:bodyPr/>
          <a:lstStyle/>
          <a:p>
            <a:fld id="{D755D919-B31F-3C45-B15E-2E34CC0B5153}" type="slidenum">
              <a:rPr lang="da-DK" smtClean="0"/>
              <a:t>17</a:t>
            </a:fld>
            <a:endParaRPr lang="da-DK"/>
          </a:p>
        </p:txBody>
      </p:sp>
    </p:spTree>
    <p:extLst>
      <p:ext uri="{BB962C8B-B14F-4D97-AF65-F5344CB8AC3E}">
        <p14:creationId xmlns:p14="http://schemas.microsoft.com/office/powerpoint/2010/main" val="2039247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Arbejdspladsen</a:t>
            </a:r>
            <a:r>
              <a:rPr lang="da-DK" baseline="0" dirty="0" smtClean="0"/>
              <a:t> skal påskønne det, hvis vi skal overleve konkurrencen</a:t>
            </a:r>
            <a:endParaRPr lang="da-DK" dirty="0"/>
          </a:p>
        </p:txBody>
      </p:sp>
      <p:sp>
        <p:nvSpPr>
          <p:cNvPr id="4" name="Pladsholder til slidenummer 3"/>
          <p:cNvSpPr>
            <a:spLocks noGrp="1"/>
          </p:cNvSpPr>
          <p:nvPr>
            <p:ph type="sldNum" sz="quarter" idx="10"/>
          </p:nvPr>
        </p:nvSpPr>
        <p:spPr/>
        <p:txBody>
          <a:bodyPr/>
          <a:lstStyle/>
          <a:p>
            <a:fld id="{D755D919-B31F-3C45-B15E-2E34CC0B5153}" type="slidenum">
              <a:rPr lang="da-DK" smtClean="0"/>
              <a:t>18</a:t>
            </a:fld>
            <a:endParaRPr lang="da-DK"/>
          </a:p>
        </p:txBody>
      </p:sp>
    </p:spTree>
    <p:extLst>
      <p:ext uri="{BB962C8B-B14F-4D97-AF65-F5344CB8AC3E}">
        <p14:creationId xmlns:p14="http://schemas.microsoft.com/office/powerpoint/2010/main" val="1193336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i="1" kern="1200" dirty="0" smtClean="0">
                <a:solidFill>
                  <a:schemeClr val="tx1"/>
                </a:solidFill>
                <a:effectLst/>
                <a:latin typeface="+mn-lt"/>
                <a:ea typeface="+mn-ea"/>
                <a:cs typeface="+mn-cs"/>
              </a:rPr>
              <a:t>9:35 = 10 min Hvor </a:t>
            </a:r>
            <a:r>
              <a:rPr lang="da-DK" sz="1200" kern="1200" dirty="0" smtClean="0">
                <a:solidFill>
                  <a:schemeClr val="tx1"/>
                </a:solidFill>
                <a:effectLst/>
                <a:latin typeface="+mn-lt"/>
                <a:ea typeface="+mn-ea"/>
                <a:cs typeface="+mn-cs"/>
              </a:rPr>
              <a:t>motiveret er du til at handle, yde en indsats eller bruge ressourcer på at forfølge et </a:t>
            </a:r>
            <a:r>
              <a:rPr lang="da-DK" sz="1200" kern="1200" dirty="0" err="1" smtClean="0">
                <a:solidFill>
                  <a:schemeClr val="tx1"/>
                </a:solidFill>
                <a:effectLst/>
                <a:latin typeface="+mn-lt"/>
                <a:ea typeface="+mn-ea"/>
                <a:cs typeface="+mn-cs"/>
              </a:rPr>
              <a:t>mål</a:t>
            </a:r>
            <a:r>
              <a:rPr lang="da-DK" sz="1200" kern="1200" dirty="0" smtClean="0">
                <a:solidFill>
                  <a:schemeClr val="tx1"/>
                </a:solidFill>
                <a:effectLst/>
                <a:latin typeface="+mn-lt"/>
                <a:ea typeface="+mn-ea"/>
                <a:cs typeface="+mn-cs"/>
              </a:rPr>
              <a:t>? </a:t>
            </a:r>
          </a:p>
          <a:p>
            <a:r>
              <a:rPr lang="da-DK" sz="1200" i="1" kern="1200" dirty="0" smtClean="0">
                <a:solidFill>
                  <a:schemeClr val="tx1"/>
                </a:solidFill>
                <a:effectLst/>
                <a:latin typeface="+mn-lt"/>
                <a:ea typeface="+mn-ea"/>
                <a:cs typeface="+mn-cs"/>
              </a:rPr>
              <a:t>Hvilket </a:t>
            </a:r>
            <a:r>
              <a:rPr lang="da-DK" sz="1200" kern="1200" dirty="0" err="1" smtClean="0">
                <a:solidFill>
                  <a:schemeClr val="tx1"/>
                </a:solidFill>
                <a:effectLst/>
                <a:latin typeface="+mn-lt"/>
                <a:ea typeface="+mn-ea"/>
                <a:cs typeface="+mn-cs"/>
              </a:rPr>
              <a:t>mål</a:t>
            </a:r>
            <a:r>
              <a:rPr lang="da-DK" sz="1200" kern="1200" dirty="0" smtClean="0">
                <a:solidFill>
                  <a:schemeClr val="tx1"/>
                </a:solidFill>
                <a:effectLst/>
                <a:latin typeface="+mn-lt"/>
                <a:ea typeface="+mn-ea"/>
                <a:cs typeface="+mn-cs"/>
              </a:rPr>
              <a:t> er det, du ønsker at </a:t>
            </a:r>
            <a:r>
              <a:rPr lang="da-DK" sz="1200" kern="1200" dirty="0" err="1" smtClean="0">
                <a:solidFill>
                  <a:schemeClr val="tx1"/>
                </a:solidFill>
                <a:effectLst/>
                <a:latin typeface="+mn-lt"/>
                <a:ea typeface="+mn-ea"/>
                <a:cs typeface="+mn-cs"/>
              </a:rPr>
              <a:t>opna</a:t>
            </a:r>
            <a:r>
              <a:rPr lang="da-DK" sz="1200" kern="1200" dirty="0" smtClean="0">
                <a:solidFill>
                  <a:schemeClr val="tx1"/>
                </a:solidFill>
                <a:effectLst/>
                <a:latin typeface="+mn-lt"/>
                <a:ea typeface="+mn-ea"/>
                <a:cs typeface="+mn-cs"/>
              </a:rPr>
              <a:t>̊? </a:t>
            </a:r>
          </a:p>
          <a:p>
            <a:r>
              <a:rPr lang="da-DK" sz="1200" i="1" kern="1200" dirty="0" smtClean="0">
                <a:solidFill>
                  <a:schemeClr val="tx1"/>
                </a:solidFill>
                <a:effectLst/>
                <a:latin typeface="+mn-lt"/>
                <a:ea typeface="+mn-ea"/>
                <a:cs typeface="+mn-cs"/>
              </a:rPr>
              <a:t>Hvorfor </a:t>
            </a:r>
            <a:r>
              <a:rPr lang="da-DK" sz="1200" kern="1200" dirty="0" smtClean="0">
                <a:solidFill>
                  <a:schemeClr val="tx1"/>
                </a:solidFill>
                <a:effectLst/>
                <a:latin typeface="+mn-lt"/>
                <a:ea typeface="+mn-ea"/>
                <a:cs typeface="+mn-cs"/>
              </a:rPr>
              <a:t>forfølger du netop det </a:t>
            </a:r>
            <a:r>
              <a:rPr lang="da-DK" sz="1200" kern="1200" dirty="0" err="1" smtClean="0">
                <a:solidFill>
                  <a:schemeClr val="tx1"/>
                </a:solidFill>
                <a:effectLst/>
                <a:latin typeface="+mn-lt"/>
                <a:ea typeface="+mn-ea"/>
                <a:cs typeface="+mn-cs"/>
              </a:rPr>
              <a:t>mål</a:t>
            </a:r>
            <a:r>
              <a:rPr lang="da-DK" sz="1200" kern="1200" dirty="0" smtClean="0">
                <a:solidFill>
                  <a:schemeClr val="tx1"/>
                </a:solidFill>
                <a:effectLst/>
                <a:latin typeface="+mn-lt"/>
                <a:ea typeface="+mn-ea"/>
                <a:cs typeface="+mn-cs"/>
              </a:rPr>
              <a:t>? </a:t>
            </a:r>
          </a:p>
          <a:p>
            <a:r>
              <a:rPr lang="da-DK" sz="1200" i="1" kern="1200" dirty="0" smtClean="0">
                <a:solidFill>
                  <a:schemeClr val="tx1"/>
                </a:solidFill>
                <a:effectLst/>
                <a:latin typeface="+mn-lt"/>
                <a:ea typeface="+mn-ea"/>
                <a:cs typeface="+mn-cs"/>
              </a:rPr>
              <a:t>Hvordan </a:t>
            </a:r>
            <a:r>
              <a:rPr lang="da-DK" sz="1200" kern="1200" dirty="0" smtClean="0">
                <a:solidFill>
                  <a:schemeClr val="tx1"/>
                </a:solidFill>
                <a:effectLst/>
                <a:latin typeface="+mn-lt"/>
                <a:ea typeface="+mn-ea"/>
                <a:cs typeface="+mn-cs"/>
              </a:rPr>
              <a:t>vil du </a:t>
            </a:r>
            <a:r>
              <a:rPr lang="da-DK" sz="1200" kern="1200" dirty="0" err="1" smtClean="0">
                <a:solidFill>
                  <a:schemeClr val="tx1"/>
                </a:solidFill>
                <a:effectLst/>
                <a:latin typeface="+mn-lt"/>
                <a:ea typeface="+mn-ea"/>
                <a:cs typeface="+mn-cs"/>
              </a:rPr>
              <a:t>opna</a:t>
            </a:r>
            <a:r>
              <a:rPr lang="da-DK" sz="1200" kern="1200" dirty="0" smtClean="0">
                <a:solidFill>
                  <a:schemeClr val="tx1"/>
                </a:solidFill>
                <a:effectLst/>
                <a:latin typeface="+mn-lt"/>
                <a:ea typeface="+mn-ea"/>
                <a:cs typeface="+mn-cs"/>
              </a:rPr>
              <a:t>̊ dit </a:t>
            </a:r>
            <a:r>
              <a:rPr lang="da-DK" sz="1200" kern="1200" dirty="0" err="1" smtClean="0">
                <a:solidFill>
                  <a:schemeClr val="tx1"/>
                </a:solidFill>
                <a:effectLst/>
                <a:latin typeface="+mn-lt"/>
                <a:ea typeface="+mn-ea"/>
                <a:cs typeface="+mn-cs"/>
              </a:rPr>
              <a:t>mål</a:t>
            </a:r>
            <a:r>
              <a:rPr lang="da-DK" sz="1200" kern="1200" dirty="0" smtClean="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D755D919-B31F-3C45-B15E-2E34CC0B5153}" type="slidenum">
              <a:rPr lang="da-DK" smtClean="0"/>
              <a:t>19</a:t>
            </a:fld>
            <a:endParaRPr lang="da-DK"/>
          </a:p>
        </p:txBody>
      </p:sp>
    </p:spTree>
    <p:extLst>
      <p:ext uri="{BB962C8B-B14F-4D97-AF65-F5344CB8AC3E}">
        <p14:creationId xmlns:p14="http://schemas.microsoft.com/office/powerpoint/2010/main" val="1210538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Styrkelse af relationer medfører mental robusthed …Men hvor let et korthus kan vælte….Fortælling</a:t>
            </a:r>
            <a:r>
              <a:rPr lang="da-DK" baseline="0" dirty="0" smtClean="0"/>
              <a:t> fra efteråret 2014</a:t>
            </a:r>
            <a:endParaRPr lang="da-DK" dirty="0"/>
          </a:p>
        </p:txBody>
      </p:sp>
      <p:sp>
        <p:nvSpPr>
          <p:cNvPr id="4" name="Pladsholder til slidenummer 3"/>
          <p:cNvSpPr>
            <a:spLocks noGrp="1"/>
          </p:cNvSpPr>
          <p:nvPr>
            <p:ph type="sldNum" sz="quarter" idx="10"/>
          </p:nvPr>
        </p:nvSpPr>
        <p:spPr/>
        <p:txBody>
          <a:bodyPr/>
          <a:lstStyle/>
          <a:p>
            <a:fld id="{D755D919-B31F-3C45-B15E-2E34CC0B5153}" type="slidenum">
              <a:rPr lang="da-DK" smtClean="0"/>
              <a:t>21</a:t>
            </a:fld>
            <a:endParaRPr lang="da-DK"/>
          </a:p>
        </p:txBody>
      </p:sp>
    </p:spTree>
    <p:extLst>
      <p:ext uri="{BB962C8B-B14F-4D97-AF65-F5344CB8AC3E}">
        <p14:creationId xmlns:p14="http://schemas.microsoft.com/office/powerpoint/2010/main" val="2083847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Vilkår: Ny jobfunktion,</a:t>
            </a:r>
            <a:r>
              <a:rPr lang="da-DK" baseline="0" dirty="0" smtClean="0"/>
              <a:t> master, manglende info og kommunikation, manglende nærvær + tilsidesættelse af demokratiske processer - nyt tiltag fleksible dagpleje (autonomien)</a:t>
            </a:r>
          </a:p>
          <a:p>
            <a:r>
              <a:rPr lang="da-DK" baseline="0" dirty="0" smtClean="0"/>
              <a:t>Bente (- tillid, følelse af at skulle mestre det hele på en gang (</a:t>
            </a:r>
            <a:r>
              <a:rPr lang="da-DK" baseline="0" dirty="0" err="1" smtClean="0"/>
              <a:t>mestring</a:t>
            </a:r>
            <a:r>
              <a:rPr lang="da-DK" baseline="0" dirty="0" smtClean="0"/>
              <a:t>)</a:t>
            </a:r>
            <a:endParaRPr lang="da-DK" dirty="0"/>
          </a:p>
        </p:txBody>
      </p:sp>
      <p:sp>
        <p:nvSpPr>
          <p:cNvPr id="4" name="Pladsholder til slidenummer 3"/>
          <p:cNvSpPr>
            <a:spLocks noGrp="1"/>
          </p:cNvSpPr>
          <p:nvPr>
            <p:ph type="sldNum" sz="quarter" idx="10"/>
          </p:nvPr>
        </p:nvSpPr>
        <p:spPr/>
        <p:txBody>
          <a:bodyPr/>
          <a:lstStyle/>
          <a:p>
            <a:fld id="{D755D919-B31F-3C45-B15E-2E34CC0B5153}" type="slidenum">
              <a:rPr lang="da-DK" smtClean="0"/>
              <a:t>22</a:t>
            </a:fld>
            <a:endParaRPr lang="da-DK"/>
          </a:p>
        </p:txBody>
      </p:sp>
    </p:spTree>
    <p:extLst>
      <p:ext uri="{BB962C8B-B14F-4D97-AF65-F5344CB8AC3E}">
        <p14:creationId xmlns:p14="http://schemas.microsoft.com/office/powerpoint/2010/main" val="1036030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Undgå det sker igen</a:t>
            </a:r>
            <a:endParaRPr lang="da-DK" dirty="0"/>
          </a:p>
        </p:txBody>
      </p:sp>
      <p:sp>
        <p:nvSpPr>
          <p:cNvPr id="4" name="Pladsholder til slidenummer 3"/>
          <p:cNvSpPr>
            <a:spLocks noGrp="1"/>
          </p:cNvSpPr>
          <p:nvPr>
            <p:ph type="sldNum" sz="quarter" idx="10"/>
          </p:nvPr>
        </p:nvSpPr>
        <p:spPr/>
        <p:txBody>
          <a:bodyPr/>
          <a:lstStyle/>
          <a:p>
            <a:fld id="{D755D919-B31F-3C45-B15E-2E34CC0B5153}" type="slidenum">
              <a:rPr lang="da-DK" smtClean="0"/>
              <a:t>23</a:t>
            </a:fld>
            <a:endParaRPr lang="da-DK"/>
          </a:p>
        </p:txBody>
      </p:sp>
    </p:spTree>
    <p:extLst>
      <p:ext uri="{BB962C8B-B14F-4D97-AF65-F5344CB8AC3E}">
        <p14:creationId xmlns:p14="http://schemas.microsoft.com/office/powerpoint/2010/main" val="291555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 Bente Anette (vi ved ikke alt om hinanden, men TR ved om jeg fortsat er tålmodig, eller om jeg forventer at træffe en beslutning på det kommende møde)</a:t>
            </a:r>
          </a:p>
          <a:p>
            <a:r>
              <a:rPr lang="da-DK" dirty="0" smtClean="0"/>
              <a:t>Hvordan bruger TR det aktivt på formøder.</a:t>
            </a:r>
            <a:endParaRPr lang="da-DK" dirty="0"/>
          </a:p>
        </p:txBody>
      </p:sp>
      <p:sp>
        <p:nvSpPr>
          <p:cNvPr id="4" name="Pladsholder til slidenummer 3"/>
          <p:cNvSpPr>
            <a:spLocks noGrp="1"/>
          </p:cNvSpPr>
          <p:nvPr>
            <p:ph type="sldNum" sz="quarter" idx="10"/>
          </p:nvPr>
        </p:nvSpPr>
        <p:spPr/>
        <p:txBody>
          <a:bodyPr/>
          <a:lstStyle/>
          <a:p>
            <a:fld id="{D755D919-B31F-3C45-B15E-2E34CC0B5153}" type="slidenum">
              <a:rPr lang="da-DK" smtClean="0"/>
              <a:t>24</a:t>
            </a:fld>
            <a:endParaRPr lang="da-DK"/>
          </a:p>
        </p:txBody>
      </p:sp>
    </p:spTree>
    <p:extLst>
      <p:ext uri="{BB962C8B-B14F-4D97-AF65-F5344CB8AC3E}">
        <p14:creationId xmlns:p14="http://schemas.microsoft.com/office/powerpoint/2010/main" val="1764988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9:55 = 10 minutter, hvis 5 min forsinket= 10min til sidste opgave i stedet for 15.</a:t>
            </a:r>
            <a:endParaRPr lang="da-DK" dirty="0"/>
          </a:p>
        </p:txBody>
      </p:sp>
      <p:sp>
        <p:nvSpPr>
          <p:cNvPr id="4" name="Pladsholder til slidenummer 3"/>
          <p:cNvSpPr>
            <a:spLocks noGrp="1"/>
          </p:cNvSpPr>
          <p:nvPr>
            <p:ph type="sldNum" sz="quarter" idx="10"/>
          </p:nvPr>
        </p:nvSpPr>
        <p:spPr/>
        <p:txBody>
          <a:bodyPr/>
          <a:lstStyle/>
          <a:p>
            <a:fld id="{D755D919-B31F-3C45-B15E-2E34CC0B5153}" type="slidenum">
              <a:rPr lang="da-DK" smtClean="0"/>
              <a:t>26</a:t>
            </a:fld>
            <a:endParaRPr lang="da-DK"/>
          </a:p>
        </p:txBody>
      </p:sp>
    </p:spTree>
    <p:extLst>
      <p:ext uri="{BB962C8B-B14F-4D97-AF65-F5344CB8AC3E}">
        <p14:creationId xmlns:p14="http://schemas.microsoft.com/office/powerpoint/2010/main" val="2069323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Fred</a:t>
            </a:r>
            <a:r>
              <a:rPr lang="da-DK" baseline="0" dirty="0" smtClean="0"/>
              <a:t> Luthans, Amerikansk psykolog, Doktor grad i menneskelig adfærd</a:t>
            </a:r>
            <a:endParaRPr lang="da-DK" dirty="0"/>
          </a:p>
        </p:txBody>
      </p:sp>
      <p:sp>
        <p:nvSpPr>
          <p:cNvPr id="4" name="Pladsholder til slidenummer 3"/>
          <p:cNvSpPr>
            <a:spLocks noGrp="1"/>
          </p:cNvSpPr>
          <p:nvPr>
            <p:ph type="sldNum" sz="quarter" idx="10"/>
          </p:nvPr>
        </p:nvSpPr>
        <p:spPr/>
        <p:txBody>
          <a:bodyPr/>
          <a:lstStyle/>
          <a:p>
            <a:fld id="{D755D919-B31F-3C45-B15E-2E34CC0B5153}" type="slidenum">
              <a:rPr lang="da-DK" smtClean="0"/>
              <a:t>29</a:t>
            </a:fld>
            <a:endParaRPr lang="da-DK"/>
          </a:p>
        </p:txBody>
      </p:sp>
    </p:spTree>
    <p:extLst>
      <p:ext uri="{BB962C8B-B14F-4D97-AF65-F5344CB8AC3E}">
        <p14:creationId xmlns:p14="http://schemas.microsoft.com/office/powerpoint/2010/main" val="905142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10:15 = 15 min</a:t>
            </a:r>
            <a:endParaRPr lang="da-DK" dirty="0"/>
          </a:p>
        </p:txBody>
      </p:sp>
      <p:sp>
        <p:nvSpPr>
          <p:cNvPr id="4" name="Pladsholder til slidenummer 3"/>
          <p:cNvSpPr>
            <a:spLocks noGrp="1"/>
          </p:cNvSpPr>
          <p:nvPr>
            <p:ph type="sldNum" sz="quarter" idx="10"/>
          </p:nvPr>
        </p:nvSpPr>
        <p:spPr/>
        <p:txBody>
          <a:bodyPr/>
          <a:lstStyle/>
          <a:p>
            <a:fld id="{D755D919-B31F-3C45-B15E-2E34CC0B5153}" type="slidenum">
              <a:rPr lang="da-DK" smtClean="0"/>
              <a:t>33</a:t>
            </a:fld>
            <a:endParaRPr lang="da-DK"/>
          </a:p>
        </p:txBody>
      </p:sp>
    </p:spTree>
    <p:extLst>
      <p:ext uri="{BB962C8B-B14F-4D97-AF65-F5344CB8AC3E}">
        <p14:creationId xmlns:p14="http://schemas.microsoft.com/office/powerpoint/2010/main" val="1160347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i="1" dirty="0" smtClean="0"/>
              <a:t>John Stuart </a:t>
            </a:r>
            <a:r>
              <a:rPr lang="da-DK" sz="1200" i="1" dirty="0" err="1" smtClean="0"/>
              <a:t>Mill</a:t>
            </a:r>
            <a:r>
              <a:rPr lang="da-DK" sz="1200" i="1" dirty="0" smtClean="0"/>
              <a:t> </a:t>
            </a:r>
            <a:r>
              <a:rPr lang="da-DK" sz="1200" i="1" dirty="0" err="1" smtClean="0"/>
              <a:t>engelst</a:t>
            </a:r>
            <a:r>
              <a:rPr lang="da-DK" sz="1200" i="1" dirty="0" smtClean="0"/>
              <a:t> </a:t>
            </a:r>
            <a:r>
              <a:rPr lang="da-DK" sz="1200" i="1" dirty="0" err="1" smtClean="0"/>
              <a:t>filosof</a:t>
            </a:r>
            <a:r>
              <a:rPr lang="da-DK" sz="1200" kern="1200" dirty="0" err="1" smtClean="0">
                <a:solidFill>
                  <a:schemeClr val="tx1"/>
                </a:solidFill>
                <a:latin typeface="+mn-lt"/>
                <a:ea typeface="+mn-ea"/>
                <a:cs typeface="+mn-cs"/>
              </a:rPr>
              <a:t>Hvordan</a:t>
            </a:r>
            <a:r>
              <a:rPr lang="da-DK" sz="1200" kern="1200" dirty="0" smtClean="0">
                <a:solidFill>
                  <a:schemeClr val="tx1"/>
                </a:solidFill>
                <a:latin typeface="+mn-lt"/>
                <a:ea typeface="+mn-ea"/>
                <a:cs typeface="+mn-cs"/>
              </a:rPr>
              <a:t> </a:t>
            </a:r>
            <a:r>
              <a:rPr lang="da-DK" sz="1200" kern="1200" dirty="0" smtClean="0">
                <a:solidFill>
                  <a:schemeClr val="tx1"/>
                </a:solidFill>
                <a:latin typeface="+mn-lt"/>
                <a:ea typeface="+mn-ea"/>
                <a:cs typeface="+mn-cs"/>
              </a:rPr>
              <a:t>vil vi gøre det</a:t>
            </a:r>
          </a:p>
          <a:p>
            <a:r>
              <a:rPr lang="da-DK" sz="1200" kern="1200" dirty="0" smtClean="0">
                <a:solidFill>
                  <a:schemeClr val="tx1"/>
                </a:solidFill>
                <a:latin typeface="+mn-lt"/>
                <a:ea typeface="+mn-ea"/>
                <a:cs typeface="+mn-cs"/>
              </a:rPr>
              <a:t>Det danske </a:t>
            </a:r>
            <a:r>
              <a:rPr lang="da-DK" sz="1200" i="1" kern="1200" dirty="0" smtClean="0">
                <a:solidFill>
                  <a:schemeClr val="tx1"/>
                </a:solidFill>
                <a:latin typeface="+mn-lt"/>
                <a:ea typeface="+mn-ea"/>
                <a:cs typeface="+mn-cs"/>
              </a:rPr>
              <a:t>lykke</a:t>
            </a:r>
            <a:r>
              <a:rPr lang="da-DK" sz="1200" i="0" kern="1200" dirty="0" smtClean="0">
                <a:solidFill>
                  <a:schemeClr val="tx1"/>
                </a:solidFill>
                <a:latin typeface="+mn-lt"/>
                <a:ea typeface="+mn-ea"/>
                <a:cs typeface="+mn-cs"/>
              </a:rPr>
              <a:t> og det engelske </a:t>
            </a:r>
            <a:r>
              <a:rPr lang="da-DK" sz="1200" i="1" kern="1200" dirty="0" err="1" smtClean="0">
                <a:solidFill>
                  <a:schemeClr val="tx1"/>
                </a:solidFill>
                <a:latin typeface="+mn-lt"/>
                <a:ea typeface="+mn-ea"/>
                <a:cs typeface="+mn-cs"/>
              </a:rPr>
              <a:t>happiness</a:t>
            </a:r>
            <a:r>
              <a:rPr lang="da-DK" sz="1200" i="0" kern="1200" dirty="0" smtClean="0">
                <a:solidFill>
                  <a:schemeClr val="tx1"/>
                </a:solidFill>
                <a:latin typeface="+mn-lt"/>
                <a:ea typeface="+mn-ea"/>
                <a:cs typeface="+mn-cs"/>
              </a:rPr>
              <a:t> er klassisk blevet brugt som oversættelse af det græske </a:t>
            </a:r>
            <a:r>
              <a:rPr lang="da-DK" sz="1200" i="1" kern="1200" dirty="0" err="1" smtClean="0">
                <a:solidFill>
                  <a:schemeClr val="tx1"/>
                </a:solidFill>
                <a:latin typeface="+mn-lt"/>
                <a:ea typeface="+mn-ea"/>
                <a:cs typeface="+mn-cs"/>
              </a:rPr>
              <a:t>eudaimonia</a:t>
            </a:r>
            <a:r>
              <a:rPr lang="da-DK" sz="1200" i="0" kern="1200" dirty="0" smtClean="0">
                <a:solidFill>
                  <a:schemeClr val="tx1"/>
                </a:solidFill>
                <a:latin typeface="+mn-lt"/>
                <a:ea typeface="+mn-ea"/>
                <a:cs typeface="+mn-cs"/>
              </a:rPr>
              <a:t>. Det er det gode liv, som Aristoteles også taler om - det liv hvor vi trives og blomstrer. </a:t>
            </a:r>
            <a:r>
              <a:rPr lang="da-DK" sz="1200" kern="1200" dirty="0" smtClean="0">
                <a:solidFill>
                  <a:schemeClr val="tx1"/>
                </a:solidFill>
                <a:effectLst/>
                <a:latin typeface="+mn-lt"/>
                <a:ea typeface="+mn-ea"/>
                <a:cs typeface="+mn-cs"/>
              </a:rPr>
              <a:t>Det som Aristoteles har beskrevet som dyderne, er derfor en vigtig bestanddel på vejen til at kunne føle tilfredshed med sit liv, fordi man bliver i stand til at </a:t>
            </a:r>
            <a:r>
              <a:rPr lang="da-DK" sz="1200" i="1" kern="1200" dirty="0" smtClean="0">
                <a:solidFill>
                  <a:schemeClr val="tx1"/>
                </a:solidFill>
                <a:effectLst/>
                <a:latin typeface="+mn-lt"/>
                <a:ea typeface="+mn-ea"/>
                <a:cs typeface="+mn-cs"/>
              </a:rPr>
              <a:t>befordre </a:t>
            </a:r>
            <a:r>
              <a:rPr lang="da-DK" sz="1200" kern="1200" dirty="0" smtClean="0">
                <a:solidFill>
                  <a:schemeClr val="tx1"/>
                </a:solidFill>
                <a:effectLst/>
                <a:latin typeface="+mn-lt"/>
                <a:ea typeface="+mn-ea"/>
                <a:cs typeface="+mn-cs"/>
              </a:rPr>
              <a:t>sin egen lykke, at tage ansvar og være myndig i forhold til sit eget liv. </a:t>
            </a:r>
            <a:endParaRPr lang="da-DK" dirty="0" smtClean="0"/>
          </a:p>
          <a:p>
            <a:r>
              <a:rPr lang="da-DK" sz="1200" i="1" kern="1200" dirty="0" err="1" smtClean="0">
                <a:solidFill>
                  <a:schemeClr val="tx1"/>
                </a:solidFill>
                <a:effectLst/>
                <a:latin typeface="+mn-lt"/>
                <a:ea typeface="+mn-ea"/>
                <a:cs typeface="+mn-cs"/>
              </a:rPr>
              <a:t>Eudaimonia</a:t>
            </a:r>
            <a:r>
              <a:rPr lang="da-DK" sz="1200" i="1" kern="1200" dirty="0" smtClean="0">
                <a:solidFill>
                  <a:schemeClr val="tx1"/>
                </a:solidFill>
                <a:effectLst/>
                <a:latin typeface="+mn-lt"/>
                <a:ea typeface="+mn-ea"/>
                <a:cs typeface="+mn-cs"/>
              </a:rPr>
              <a:t> som moderne lykkebegreb </a:t>
            </a:r>
            <a:endParaRPr lang="da-DK" dirty="0" smtClean="0"/>
          </a:p>
          <a:p>
            <a:endParaRPr lang="da-DK" dirty="0"/>
          </a:p>
        </p:txBody>
      </p:sp>
      <p:sp>
        <p:nvSpPr>
          <p:cNvPr id="4" name="Pladsholder til slidenummer 3"/>
          <p:cNvSpPr>
            <a:spLocks noGrp="1"/>
          </p:cNvSpPr>
          <p:nvPr>
            <p:ph type="sldNum" sz="quarter" idx="10"/>
          </p:nvPr>
        </p:nvSpPr>
        <p:spPr/>
        <p:txBody>
          <a:bodyPr/>
          <a:lstStyle/>
          <a:p>
            <a:fld id="{D755D919-B31F-3C45-B15E-2E34CC0B5153}" type="slidenum">
              <a:rPr lang="da-DK" smtClean="0"/>
              <a:t>2</a:t>
            </a:fld>
            <a:endParaRPr lang="da-DK"/>
          </a:p>
        </p:txBody>
      </p:sp>
    </p:spTree>
    <p:extLst>
      <p:ext uri="{BB962C8B-B14F-4D97-AF65-F5344CB8AC3E}">
        <p14:creationId xmlns:p14="http://schemas.microsoft.com/office/powerpoint/2010/main" val="266566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11:00</a:t>
            </a:r>
            <a:endParaRPr lang="da-DK" dirty="0"/>
          </a:p>
        </p:txBody>
      </p:sp>
      <p:sp>
        <p:nvSpPr>
          <p:cNvPr id="4" name="Pladsholder til slidenummer 3"/>
          <p:cNvSpPr>
            <a:spLocks noGrp="1"/>
          </p:cNvSpPr>
          <p:nvPr>
            <p:ph type="sldNum" sz="quarter" idx="10"/>
          </p:nvPr>
        </p:nvSpPr>
        <p:spPr/>
        <p:txBody>
          <a:bodyPr/>
          <a:lstStyle/>
          <a:p>
            <a:fld id="{D755D919-B31F-3C45-B15E-2E34CC0B5153}" type="slidenum">
              <a:rPr lang="da-DK" smtClean="0"/>
              <a:t>35</a:t>
            </a:fld>
            <a:endParaRPr lang="da-DK"/>
          </a:p>
        </p:txBody>
      </p:sp>
    </p:spTree>
    <p:extLst>
      <p:ext uri="{BB962C8B-B14F-4D97-AF65-F5344CB8AC3E}">
        <p14:creationId xmlns:p14="http://schemas.microsoft.com/office/powerpoint/2010/main" val="403880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11:15</a:t>
            </a:r>
            <a:r>
              <a:rPr lang="da-DK" baseline="0" dirty="0" smtClean="0"/>
              <a:t> = 10 minutter</a:t>
            </a:r>
            <a:endParaRPr lang="da-DK" dirty="0"/>
          </a:p>
        </p:txBody>
      </p:sp>
      <p:sp>
        <p:nvSpPr>
          <p:cNvPr id="4" name="Pladsholder til slidenummer 3"/>
          <p:cNvSpPr>
            <a:spLocks noGrp="1"/>
          </p:cNvSpPr>
          <p:nvPr>
            <p:ph type="sldNum" sz="quarter" idx="10"/>
          </p:nvPr>
        </p:nvSpPr>
        <p:spPr/>
        <p:txBody>
          <a:bodyPr/>
          <a:lstStyle/>
          <a:p>
            <a:fld id="{D755D919-B31F-3C45-B15E-2E34CC0B5153}" type="slidenum">
              <a:rPr lang="da-DK" smtClean="0"/>
              <a:t>39</a:t>
            </a:fld>
            <a:endParaRPr lang="da-DK"/>
          </a:p>
        </p:txBody>
      </p:sp>
    </p:spTree>
    <p:extLst>
      <p:ext uri="{BB962C8B-B14F-4D97-AF65-F5344CB8AC3E}">
        <p14:creationId xmlns:p14="http://schemas.microsoft.com/office/powerpoint/2010/main" val="939463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11:25 Bente</a:t>
            </a:r>
            <a:r>
              <a:rPr lang="da-DK" baseline="0" dirty="0" smtClean="0"/>
              <a:t> på med invitation alle dagplejere AMU</a:t>
            </a:r>
            <a:endParaRPr lang="da-DK" dirty="0"/>
          </a:p>
        </p:txBody>
      </p:sp>
      <p:sp>
        <p:nvSpPr>
          <p:cNvPr id="4" name="Pladsholder til slidenummer 3"/>
          <p:cNvSpPr>
            <a:spLocks noGrp="1"/>
          </p:cNvSpPr>
          <p:nvPr>
            <p:ph type="sldNum" sz="quarter" idx="10"/>
          </p:nvPr>
        </p:nvSpPr>
        <p:spPr/>
        <p:txBody>
          <a:bodyPr/>
          <a:lstStyle/>
          <a:p>
            <a:fld id="{D755D919-B31F-3C45-B15E-2E34CC0B5153}" type="slidenum">
              <a:rPr lang="da-DK" smtClean="0"/>
              <a:t>40</a:t>
            </a:fld>
            <a:endParaRPr lang="da-DK"/>
          </a:p>
        </p:txBody>
      </p:sp>
    </p:spTree>
    <p:extLst>
      <p:ext uri="{BB962C8B-B14F-4D97-AF65-F5344CB8AC3E}">
        <p14:creationId xmlns:p14="http://schemas.microsoft.com/office/powerpoint/2010/main" val="874475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Vi var ikke fælles langt i 2007</a:t>
            </a:r>
            <a:endParaRPr lang="da-DK" dirty="0"/>
          </a:p>
        </p:txBody>
      </p:sp>
      <p:sp>
        <p:nvSpPr>
          <p:cNvPr id="4" name="Pladsholder til slidenummer 3"/>
          <p:cNvSpPr>
            <a:spLocks noGrp="1"/>
          </p:cNvSpPr>
          <p:nvPr>
            <p:ph type="sldNum" sz="quarter" idx="10"/>
          </p:nvPr>
        </p:nvSpPr>
        <p:spPr/>
        <p:txBody>
          <a:bodyPr/>
          <a:lstStyle/>
          <a:p>
            <a:fld id="{D755D919-B31F-3C45-B15E-2E34CC0B5153}" type="slidenum">
              <a:rPr lang="da-DK" smtClean="0"/>
              <a:t>41</a:t>
            </a:fld>
            <a:endParaRPr lang="da-DK"/>
          </a:p>
        </p:txBody>
      </p:sp>
    </p:spTree>
    <p:extLst>
      <p:ext uri="{BB962C8B-B14F-4D97-AF65-F5344CB8AC3E}">
        <p14:creationId xmlns:p14="http://schemas.microsoft.com/office/powerpoint/2010/main" val="904356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11:40</a:t>
            </a:r>
            <a:endParaRPr lang="da-DK" dirty="0"/>
          </a:p>
        </p:txBody>
      </p:sp>
      <p:sp>
        <p:nvSpPr>
          <p:cNvPr id="4" name="Pladsholder til slidenummer 3"/>
          <p:cNvSpPr>
            <a:spLocks noGrp="1"/>
          </p:cNvSpPr>
          <p:nvPr>
            <p:ph type="sldNum" sz="quarter" idx="10"/>
          </p:nvPr>
        </p:nvSpPr>
        <p:spPr/>
        <p:txBody>
          <a:bodyPr/>
          <a:lstStyle/>
          <a:p>
            <a:fld id="{D755D919-B31F-3C45-B15E-2E34CC0B5153}" type="slidenum">
              <a:rPr lang="da-DK" smtClean="0"/>
              <a:t>42</a:t>
            </a:fld>
            <a:endParaRPr lang="da-DK"/>
          </a:p>
        </p:txBody>
      </p:sp>
    </p:spTree>
    <p:extLst>
      <p:ext uri="{BB962C8B-B14F-4D97-AF65-F5344CB8AC3E}">
        <p14:creationId xmlns:p14="http://schemas.microsoft.com/office/powerpoint/2010/main" val="2140183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 Bente</a:t>
            </a:r>
            <a:endParaRPr lang="da-DK" dirty="0"/>
          </a:p>
        </p:txBody>
      </p:sp>
      <p:sp>
        <p:nvSpPr>
          <p:cNvPr id="4" name="Pladsholder til slidenummer 3"/>
          <p:cNvSpPr>
            <a:spLocks noGrp="1"/>
          </p:cNvSpPr>
          <p:nvPr>
            <p:ph type="sldNum" sz="quarter" idx="10"/>
          </p:nvPr>
        </p:nvSpPr>
        <p:spPr/>
        <p:txBody>
          <a:bodyPr/>
          <a:lstStyle/>
          <a:p>
            <a:fld id="{D755D919-B31F-3C45-B15E-2E34CC0B5153}" type="slidenum">
              <a:rPr lang="da-DK" smtClean="0"/>
              <a:t>3</a:t>
            </a:fld>
            <a:endParaRPr lang="da-DK"/>
          </a:p>
        </p:txBody>
      </p:sp>
    </p:spTree>
    <p:extLst>
      <p:ext uri="{BB962C8B-B14F-4D97-AF65-F5344CB8AC3E}">
        <p14:creationId xmlns:p14="http://schemas.microsoft.com/office/powerpoint/2010/main" val="706697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smtClean="0"/>
              <a:t>Grundlagetfor</a:t>
            </a:r>
            <a:r>
              <a:rPr lang="da-DK" dirty="0" smtClean="0"/>
              <a:t> at føle sig ovenpå er generelt tilstede i Danmark:</a:t>
            </a:r>
            <a:r>
              <a:rPr lang="da-DK" baseline="0" dirty="0" smtClean="0"/>
              <a:t> </a:t>
            </a:r>
            <a:r>
              <a:rPr lang="da-DK" dirty="0" smtClean="0"/>
              <a:t>Trygt at leve i Danmark, meget lille </a:t>
            </a:r>
            <a:r>
              <a:rPr lang="da-DK" dirty="0" err="1" smtClean="0"/>
              <a:t>koruption</a:t>
            </a:r>
            <a:r>
              <a:rPr lang="da-DK" dirty="0" smtClean="0"/>
              <a:t>,</a:t>
            </a:r>
            <a:r>
              <a:rPr lang="da-DK" baseline="0" dirty="0" smtClean="0"/>
              <a:t> alle basale behov er opfyldt, demokrati, medindflydelse, medbestemmelse, medinddragelse, minus autoritet etc.</a:t>
            </a:r>
            <a:endParaRPr lang="da-DK" dirty="0"/>
          </a:p>
        </p:txBody>
      </p:sp>
      <p:sp>
        <p:nvSpPr>
          <p:cNvPr id="4" name="Pladsholder til slidenummer 3"/>
          <p:cNvSpPr>
            <a:spLocks noGrp="1"/>
          </p:cNvSpPr>
          <p:nvPr>
            <p:ph type="sldNum" sz="quarter" idx="10"/>
          </p:nvPr>
        </p:nvSpPr>
        <p:spPr/>
        <p:txBody>
          <a:bodyPr/>
          <a:lstStyle/>
          <a:p>
            <a:fld id="{D755D919-B31F-3C45-B15E-2E34CC0B5153}" type="slidenum">
              <a:rPr lang="da-DK" smtClean="0"/>
              <a:t>4</a:t>
            </a:fld>
            <a:endParaRPr lang="da-DK"/>
          </a:p>
        </p:txBody>
      </p:sp>
    </p:spTree>
    <p:extLst>
      <p:ext uri="{BB962C8B-B14F-4D97-AF65-F5344CB8AC3E}">
        <p14:creationId xmlns:p14="http://schemas.microsoft.com/office/powerpoint/2010/main" val="1650426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Hvad skal der til </a:t>
            </a:r>
          </a:p>
          <a:p>
            <a:r>
              <a:rPr lang="da-DK" dirty="0" smtClean="0"/>
              <a:t>Et bud fra Carol </a:t>
            </a:r>
            <a:r>
              <a:rPr lang="da-DK" dirty="0" err="1" smtClean="0"/>
              <a:t>Ryff</a:t>
            </a:r>
            <a:endParaRPr lang="da-DK" dirty="0"/>
          </a:p>
        </p:txBody>
      </p:sp>
      <p:sp>
        <p:nvSpPr>
          <p:cNvPr id="4" name="Pladsholder til slidenummer 3"/>
          <p:cNvSpPr>
            <a:spLocks noGrp="1"/>
          </p:cNvSpPr>
          <p:nvPr>
            <p:ph type="sldNum" sz="quarter" idx="10"/>
          </p:nvPr>
        </p:nvSpPr>
        <p:spPr/>
        <p:txBody>
          <a:bodyPr/>
          <a:lstStyle/>
          <a:p>
            <a:fld id="{D755D919-B31F-3C45-B15E-2E34CC0B5153}" type="slidenum">
              <a:rPr lang="da-DK" smtClean="0"/>
              <a:t>5</a:t>
            </a:fld>
            <a:endParaRPr lang="da-DK"/>
          </a:p>
        </p:txBody>
      </p:sp>
    </p:spTree>
    <p:extLst>
      <p:ext uri="{BB962C8B-B14F-4D97-AF65-F5344CB8AC3E}">
        <p14:creationId xmlns:p14="http://schemas.microsoft.com/office/powerpoint/2010/main" val="1381823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smtClean="0"/>
              <a:t>Sheldon</a:t>
            </a:r>
            <a:r>
              <a:rPr lang="da-DK" dirty="0" smtClean="0"/>
              <a:t>:</a:t>
            </a:r>
            <a:r>
              <a:rPr lang="da-DK" baseline="0" dirty="0" smtClean="0"/>
              <a:t> Amerikansk psykolog, som forsker i motivation</a:t>
            </a:r>
            <a:endParaRPr lang="da-DK" dirty="0"/>
          </a:p>
        </p:txBody>
      </p:sp>
      <p:sp>
        <p:nvSpPr>
          <p:cNvPr id="4" name="Pladsholder til slidenummer 3"/>
          <p:cNvSpPr>
            <a:spLocks noGrp="1"/>
          </p:cNvSpPr>
          <p:nvPr>
            <p:ph type="sldNum" sz="quarter" idx="10"/>
          </p:nvPr>
        </p:nvSpPr>
        <p:spPr/>
        <p:txBody>
          <a:bodyPr/>
          <a:lstStyle/>
          <a:p>
            <a:fld id="{D755D919-B31F-3C45-B15E-2E34CC0B5153}" type="slidenum">
              <a:rPr lang="da-DK" smtClean="0"/>
              <a:t>8</a:t>
            </a:fld>
            <a:endParaRPr lang="da-DK"/>
          </a:p>
        </p:txBody>
      </p:sp>
    </p:spTree>
    <p:extLst>
      <p:ext uri="{BB962C8B-B14F-4D97-AF65-F5344CB8AC3E}">
        <p14:creationId xmlns:p14="http://schemas.microsoft.com/office/powerpoint/2010/main" val="1742768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 Bente… Jeg er bare dagplejer - Typisk</a:t>
            </a:r>
            <a:r>
              <a:rPr lang="da-DK" baseline="0" dirty="0" smtClean="0"/>
              <a:t> at jeg tabte tenniskampen, det gør jeg altid, jeg er bare så dårlig til sport Jeg tabte tenniskampen… jeg må træne mere på min baghånd, inden næste kamp </a:t>
            </a:r>
          </a:p>
          <a:p>
            <a:r>
              <a:rPr lang="da-DK" sz="1200" kern="1200" dirty="0" err="1" smtClean="0">
                <a:solidFill>
                  <a:schemeClr val="tx1"/>
                </a:solidFill>
                <a:effectLst/>
                <a:latin typeface="+mn-lt"/>
                <a:ea typeface="+mn-ea"/>
                <a:cs typeface="+mn-cs"/>
              </a:rPr>
              <a:t>Dreck</a:t>
            </a:r>
            <a:r>
              <a:rPr lang="da-DK" sz="1200" kern="1200" dirty="0" smtClean="0">
                <a:solidFill>
                  <a:schemeClr val="tx1"/>
                </a:solidFill>
                <a:effectLst/>
                <a:latin typeface="+mn-lt"/>
                <a:ea typeface="+mn-ea"/>
                <a:cs typeface="+mn-cs"/>
              </a:rPr>
              <a:t> to typer </a:t>
            </a:r>
            <a:r>
              <a:rPr lang="da-DK" sz="1200" kern="1200" dirty="0" err="1" smtClean="0">
                <a:solidFill>
                  <a:schemeClr val="tx1"/>
                </a:solidFill>
                <a:effectLst/>
                <a:latin typeface="+mn-lt"/>
                <a:ea typeface="+mn-ea"/>
                <a:cs typeface="+mn-cs"/>
              </a:rPr>
              <a:t>mindset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growth</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mindset</a:t>
            </a:r>
            <a:r>
              <a:rPr lang="da-DK" sz="1200" kern="1200" dirty="0" smtClean="0">
                <a:solidFill>
                  <a:schemeClr val="tx1"/>
                </a:solidFill>
                <a:effectLst/>
                <a:latin typeface="+mn-lt"/>
                <a:ea typeface="+mn-ea"/>
                <a:cs typeface="+mn-cs"/>
              </a:rPr>
              <a:t> / </a:t>
            </a:r>
            <a:r>
              <a:rPr lang="da-DK" sz="1200" kern="1200" dirty="0" err="1" smtClean="0">
                <a:solidFill>
                  <a:schemeClr val="tx1"/>
                </a:solidFill>
                <a:effectLst/>
                <a:latin typeface="+mn-lt"/>
                <a:ea typeface="+mn-ea"/>
                <a:cs typeface="+mn-cs"/>
              </a:rPr>
              <a:t>fixed</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mindset</a:t>
            </a:r>
            <a:r>
              <a:rPr lang="da-DK" sz="1200" kern="1200" dirty="0" smtClean="0">
                <a:solidFill>
                  <a:schemeClr val="tx1"/>
                </a:solidFill>
                <a:effectLst/>
                <a:latin typeface="+mn-lt"/>
                <a:ea typeface="+mn-ea"/>
                <a:cs typeface="+mn-cs"/>
              </a:rPr>
              <a:t>)</a:t>
            </a:r>
            <a:r>
              <a:rPr lang="da-DK" sz="1200" kern="1200" baseline="0" dirty="0" smtClean="0">
                <a:solidFill>
                  <a:schemeClr val="tx1"/>
                </a:solidFill>
                <a:effectLst/>
                <a:latin typeface="+mn-lt"/>
                <a:ea typeface="+mn-ea"/>
                <a:cs typeface="+mn-cs"/>
              </a:rPr>
              <a:t> - </a:t>
            </a:r>
            <a:r>
              <a:rPr lang="da-DK" sz="1200" kern="1200" dirty="0" smtClean="0">
                <a:solidFill>
                  <a:schemeClr val="tx1"/>
                </a:solidFill>
                <a:effectLst/>
                <a:latin typeface="+mn-lt"/>
                <a:ea typeface="+mn-ea"/>
                <a:cs typeface="+mn-cs"/>
              </a:rPr>
              <a:t>italesæt det altid som en indsats du gør, fremfor du er dygtig - du har en høj intelligens.</a:t>
            </a:r>
          </a:p>
          <a:p>
            <a:r>
              <a:rPr lang="da-DK" sz="1200" kern="1200" dirty="0" smtClean="0">
                <a:solidFill>
                  <a:schemeClr val="tx1"/>
                </a:solidFill>
                <a:effectLst/>
                <a:latin typeface="+mn-lt"/>
                <a:ea typeface="+mn-ea"/>
                <a:cs typeface="+mn-cs"/>
              </a:rPr>
              <a:t> Hvis vi bliver rost for vores intellekt som noget stabilt, så går vi i gang med at pynte på sandheden for at kunne være i det. - hvor i mod hvis man anerkendes for den indsats man har ydet, så takler man bedre svære </a:t>
            </a:r>
            <a:r>
              <a:rPr lang="da-DK" sz="1200" kern="1200" dirty="0" err="1" smtClean="0">
                <a:solidFill>
                  <a:schemeClr val="tx1"/>
                </a:solidFill>
                <a:effectLst/>
                <a:latin typeface="+mn-lt"/>
                <a:ea typeface="+mn-ea"/>
                <a:cs typeface="+mn-cs"/>
              </a:rPr>
              <a:t>situtationer</a:t>
            </a:r>
            <a:r>
              <a:rPr lang="da-DK" sz="1200" kern="1200" dirty="0" smtClean="0">
                <a:solidFill>
                  <a:schemeClr val="tx1"/>
                </a:solidFill>
                <a:effectLst/>
                <a:latin typeface="+mn-lt"/>
                <a:ea typeface="+mn-ea"/>
                <a:cs typeface="+mn-cs"/>
              </a:rPr>
              <a:t> fremadrettet.</a:t>
            </a:r>
          </a:p>
          <a:p>
            <a:r>
              <a:rPr lang="da-DK" dirty="0" smtClean="0"/>
              <a:t>Bente på med Anny </a:t>
            </a:r>
            <a:r>
              <a:rPr lang="da-DK" dirty="0" err="1" smtClean="0"/>
              <a:t>Schlünsel</a:t>
            </a:r>
            <a:r>
              <a:rPr lang="da-DK" dirty="0" smtClean="0"/>
              <a:t> – jantelov Asta, </a:t>
            </a:r>
            <a:r>
              <a:rPr lang="da-DK" dirty="0" err="1" smtClean="0"/>
              <a:t>org</a:t>
            </a:r>
            <a:r>
              <a:rPr lang="da-DK" dirty="0" smtClean="0"/>
              <a:t>. Har modnet sig.</a:t>
            </a:r>
            <a:endParaRPr lang="da-DK" dirty="0"/>
          </a:p>
        </p:txBody>
      </p:sp>
      <p:sp>
        <p:nvSpPr>
          <p:cNvPr id="4" name="Pladsholder til slidenummer 3"/>
          <p:cNvSpPr>
            <a:spLocks noGrp="1"/>
          </p:cNvSpPr>
          <p:nvPr>
            <p:ph type="sldNum" sz="quarter" idx="10"/>
          </p:nvPr>
        </p:nvSpPr>
        <p:spPr/>
        <p:txBody>
          <a:bodyPr/>
          <a:lstStyle/>
          <a:p>
            <a:fld id="{D755D919-B31F-3C45-B15E-2E34CC0B5153}" type="slidenum">
              <a:rPr lang="da-DK" smtClean="0"/>
              <a:t>11</a:t>
            </a:fld>
            <a:endParaRPr lang="da-DK"/>
          </a:p>
        </p:txBody>
      </p:sp>
    </p:spTree>
    <p:extLst>
      <p:ext uri="{BB962C8B-B14F-4D97-AF65-F5344CB8AC3E}">
        <p14:creationId xmlns:p14="http://schemas.microsoft.com/office/powerpoint/2010/main" val="1995551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9.15 = 10 minutter</a:t>
            </a:r>
          </a:p>
          <a:p>
            <a:r>
              <a:rPr lang="da-DK" dirty="0" smtClean="0"/>
              <a:t>9.20 = 7 min</a:t>
            </a:r>
            <a:endParaRPr lang="da-DK" dirty="0"/>
          </a:p>
        </p:txBody>
      </p:sp>
      <p:sp>
        <p:nvSpPr>
          <p:cNvPr id="4" name="Pladsholder til slidenummer 3"/>
          <p:cNvSpPr>
            <a:spLocks noGrp="1"/>
          </p:cNvSpPr>
          <p:nvPr>
            <p:ph type="sldNum" sz="quarter" idx="10"/>
          </p:nvPr>
        </p:nvSpPr>
        <p:spPr/>
        <p:txBody>
          <a:bodyPr/>
          <a:lstStyle/>
          <a:p>
            <a:fld id="{D755D919-B31F-3C45-B15E-2E34CC0B5153}" type="slidenum">
              <a:rPr lang="da-DK" smtClean="0"/>
              <a:t>13</a:t>
            </a:fld>
            <a:endParaRPr lang="da-DK"/>
          </a:p>
        </p:txBody>
      </p:sp>
    </p:spTree>
    <p:extLst>
      <p:ext uri="{BB962C8B-B14F-4D97-AF65-F5344CB8AC3E}">
        <p14:creationId xmlns:p14="http://schemas.microsoft.com/office/powerpoint/2010/main" val="373264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Psykolog, </a:t>
            </a:r>
            <a:r>
              <a:rPr lang="da-DK" dirty="0" err="1" smtClean="0"/>
              <a:t>Amerkaner</a:t>
            </a:r>
            <a:r>
              <a:rPr lang="da-DK" dirty="0" smtClean="0"/>
              <a:t>, Ph.d.,</a:t>
            </a:r>
            <a:r>
              <a:rPr lang="da-DK" baseline="0" dirty="0" smtClean="0"/>
              <a:t> </a:t>
            </a:r>
            <a:endParaRPr lang="da-DK" dirty="0"/>
          </a:p>
        </p:txBody>
      </p:sp>
      <p:sp>
        <p:nvSpPr>
          <p:cNvPr id="4" name="Pladsholder til slidenummer 3"/>
          <p:cNvSpPr>
            <a:spLocks noGrp="1"/>
          </p:cNvSpPr>
          <p:nvPr>
            <p:ph type="sldNum" sz="quarter" idx="10"/>
          </p:nvPr>
        </p:nvSpPr>
        <p:spPr/>
        <p:txBody>
          <a:bodyPr/>
          <a:lstStyle/>
          <a:p>
            <a:fld id="{D755D919-B31F-3C45-B15E-2E34CC0B5153}" type="slidenum">
              <a:rPr lang="da-DK" smtClean="0"/>
              <a:t>14</a:t>
            </a:fld>
            <a:endParaRPr lang="da-DK"/>
          </a:p>
        </p:txBody>
      </p:sp>
    </p:spTree>
    <p:extLst>
      <p:ext uri="{BB962C8B-B14F-4D97-AF65-F5344CB8AC3E}">
        <p14:creationId xmlns:p14="http://schemas.microsoft.com/office/powerpoint/2010/main" val="1031441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a-DK" smtClean="0"/>
              <a:t>Klik for at redigere i masteren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smtClean="0"/>
              <a:t>Klik for at redigere i master</a:t>
            </a:r>
            <a:endParaRPr lang="en-US" dirty="0"/>
          </a:p>
        </p:txBody>
      </p:sp>
      <p:sp>
        <p:nvSpPr>
          <p:cNvPr id="4" name="Date Placeholder 3"/>
          <p:cNvSpPr>
            <a:spLocks noGrp="1"/>
          </p:cNvSpPr>
          <p:nvPr>
            <p:ph type="dt" sz="half" idx="10"/>
          </p:nvPr>
        </p:nvSpPr>
        <p:spPr/>
        <p:txBody>
          <a:bodyPr/>
          <a:lstStyle/>
          <a:p>
            <a:fld id="{6E1AAB7A-D2C2-0247-A637-A5CDA4047B29}" type="datetimeFigureOut">
              <a:rPr lang="da-DK" smtClean="0"/>
              <a:t>24-11-2015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C0E5CFAE-2C2D-6749-BDF7-3751F82CFB16}" type="slidenum">
              <a:rPr lang="da-DK" smtClean="0"/>
              <a:t>‹nr.›</a:t>
            </a:fld>
            <a:endParaRPr lang="da-DK"/>
          </a:p>
        </p:txBody>
      </p:sp>
    </p:spTree>
    <p:extLst>
      <p:ext uri="{BB962C8B-B14F-4D97-AF65-F5344CB8AC3E}">
        <p14:creationId xmlns:p14="http://schemas.microsoft.com/office/powerpoint/2010/main" val="625578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masteren</a:t>
            </a:r>
            <a:endParaRPr lang="en-US" dirty="0"/>
          </a:p>
        </p:txBody>
      </p:sp>
      <p:sp>
        <p:nvSpPr>
          <p:cNvPr id="3" name="Vertical Text Placeholder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6E1AAB7A-D2C2-0247-A637-A5CDA4047B29}" type="datetimeFigureOut">
              <a:rPr lang="da-DK" smtClean="0"/>
              <a:t>24-11-2015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C0E5CFAE-2C2D-6749-BDF7-3751F82CFB16}" type="slidenum">
              <a:rPr lang="da-DK" smtClean="0"/>
              <a:t>‹nr.›</a:t>
            </a:fld>
            <a:endParaRPr lang="da-DK"/>
          </a:p>
        </p:txBody>
      </p:sp>
    </p:spTree>
    <p:extLst>
      <p:ext uri="{BB962C8B-B14F-4D97-AF65-F5344CB8AC3E}">
        <p14:creationId xmlns:p14="http://schemas.microsoft.com/office/powerpoint/2010/main" val="1700575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a-DK" smtClean="0"/>
              <a:t>Klik for at redigere i masteren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6E1AAB7A-D2C2-0247-A637-A5CDA4047B29}" type="datetimeFigureOut">
              <a:rPr lang="da-DK" smtClean="0"/>
              <a:t>24-11-2015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C0E5CFAE-2C2D-6749-BDF7-3751F82CFB16}" type="slidenum">
              <a:rPr lang="da-DK" smtClean="0"/>
              <a:t>‹nr.›</a:t>
            </a:fld>
            <a:endParaRPr lang="da-DK"/>
          </a:p>
        </p:txBody>
      </p:sp>
    </p:spTree>
    <p:extLst>
      <p:ext uri="{BB962C8B-B14F-4D97-AF65-F5344CB8AC3E}">
        <p14:creationId xmlns:p14="http://schemas.microsoft.com/office/powerpoint/2010/main" val="707427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masteren</a:t>
            </a:r>
            <a:endParaRPr lang="en-US" dirty="0"/>
          </a:p>
        </p:txBody>
      </p:sp>
      <p:sp>
        <p:nvSpPr>
          <p:cNvPr id="3" name="Content Placeholder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6E1AAB7A-D2C2-0247-A637-A5CDA4047B29}" type="datetimeFigureOut">
              <a:rPr lang="da-DK" smtClean="0"/>
              <a:t>24-11-2015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C0E5CFAE-2C2D-6749-BDF7-3751F82CFB16}" type="slidenum">
              <a:rPr lang="da-DK" smtClean="0"/>
              <a:t>‹nr.›</a:t>
            </a:fld>
            <a:endParaRPr lang="da-DK"/>
          </a:p>
        </p:txBody>
      </p:sp>
    </p:spTree>
    <p:extLst>
      <p:ext uri="{BB962C8B-B14F-4D97-AF65-F5344CB8AC3E}">
        <p14:creationId xmlns:p14="http://schemas.microsoft.com/office/powerpoint/2010/main" val="25241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a-DK" smtClean="0"/>
              <a:t>Klik for at redigere i masteren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smtClean="0"/>
              <a:t>Klik for at redigere teksttypografierne i masteren</a:t>
            </a:r>
          </a:p>
        </p:txBody>
      </p:sp>
      <p:sp>
        <p:nvSpPr>
          <p:cNvPr id="4" name="Date Placeholder 3"/>
          <p:cNvSpPr>
            <a:spLocks noGrp="1"/>
          </p:cNvSpPr>
          <p:nvPr>
            <p:ph type="dt" sz="half" idx="10"/>
          </p:nvPr>
        </p:nvSpPr>
        <p:spPr/>
        <p:txBody>
          <a:bodyPr/>
          <a:lstStyle/>
          <a:p>
            <a:fld id="{6E1AAB7A-D2C2-0247-A637-A5CDA4047B29}" type="datetimeFigureOut">
              <a:rPr lang="da-DK" smtClean="0"/>
              <a:t>24-11-2015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C0E5CFAE-2C2D-6749-BDF7-3751F82CFB16}" type="slidenum">
              <a:rPr lang="da-DK" smtClean="0"/>
              <a:t>‹nr.›</a:t>
            </a:fld>
            <a:endParaRPr lang="da-DK"/>
          </a:p>
        </p:txBody>
      </p:sp>
    </p:spTree>
    <p:extLst>
      <p:ext uri="{BB962C8B-B14F-4D97-AF65-F5344CB8AC3E}">
        <p14:creationId xmlns:p14="http://schemas.microsoft.com/office/powerpoint/2010/main" val="1181965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Date Placeholder 4"/>
          <p:cNvSpPr>
            <a:spLocks noGrp="1"/>
          </p:cNvSpPr>
          <p:nvPr>
            <p:ph type="dt" sz="half" idx="10"/>
          </p:nvPr>
        </p:nvSpPr>
        <p:spPr/>
        <p:txBody>
          <a:bodyPr/>
          <a:lstStyle/>
          <a:p>
            <a:fld id="{6E1AAB7A-D2C2-0247-A637-A5CDA4047B29}" type="datetimeFigureOut">
              <a:rPr lang="da-DK" smtClean="0"/>
              <a:t>24-11-2015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C0E5CFAE-2C2D-6749-BDF7-3751F82CFB16}" type="slidenum">
              <a:rPr lang="da-DK" smtClean="0"/>
              <a:t>‹nr.›</a:t>
            </a:fld>
            <a:endParaRPr lang="da-DK"/>
          </a:p>
        </p:txBody>
      </p:sp>
    </p:spTree>
    <p:extLst>
      <p:ext uri="{BB962C8B-B14F-4D97-AF65-F5344CB8AC3E}">
        <p14:creationId xmlns:p14="http://schemas.microsoft.com/office/powerpoint/2010/main" val="1062373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a-DK" smtClean="0"/>
              <a:t>Klik for at redigere i masteren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Content Placeholder 3"/>
          <p:cNvSpPr>
            <a:spLocks noGrp="1"/>
          </p:cNvSpPr>
          <p:nvPr>
            <p:ph sz="half" idx="2"/>
          </p:nvPr>
        </p:nvSpPr>
        <p:spPr>
          <a:xfrm>
            <a:off x="839788" y="2505075"/>
            <a:ext cx="5157787" cy="3684588"/>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Content Placeholder 5"/>
          <p:cNvSpPr>
            <a:spLocks noGrp="1"/>
          </p:cNvSpPr>
          <p:nvPr>
            <p:ph sz="quarter" idx="4"/>
          </p:nvPr>
        </p:nvSpPr>
        <p:spPr>
          <a:xfrm>
            <a:off x="6172200" y="2505075"/>
            <a:ext cx="5183188" cy="3684588"/>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7" name="Date Placeholder 6"/>
          <p:cNvSpPr>
            <a:spLocks noGrp="1"/>
          </p:cNvSpPr>
          <p:nvPr>
            <p:ph type="dt" sz="half" idx="10"/>
          </p:nvPr>
        </p:nvSpPr>
        <p:spPr/>
        <p:txBody>
          <a:bodyPr/>
          <a:lstStyle/>
          <a:p>
            <a:fld id="{6E1AAB7A-D2C2-0247-A637-A5CDA4047B29}" type="datetimeFigureOut">
              <a:rPr lang="da-DK" smtClean="0"/>
              <a:t>24-11-2015</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C0E5CFAE-2C2D-6749-BDF7-3751F82CFB16}" type="slidenum">
              <a:rPr lang="da-DK" smtClean="0"/>
              <a:t>‹nr.›</a:t>
            </a:fld>
            <a:endParaRPr lang="da-DK"/>
          </a:p>
        </p:txBody>
      </p:sp>
    </p:spTree>
    <p:extLst>
      <p:ext uri="{BB962C8B-B14F-4D97-AF65-F5344CB8AC3E}">
        <p14:creationId xmlns:p14="http://schemas.microsoft.com/office/powerpoint/2010/main" val="1127280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masteren</a:t>
            </a:r>
            <a:endParaRPr lang="en-US" dirty="0"/>
          </a:p>
        </p:txBody>
      </p:sp>
      <p:sp>
        <p:nvSpPr>
          <p:cNvPr id="3" name="Date Placeholder 2"/>
          <p:cNvSpPr>
            <a:spLocks noGrp="1"/>
          </p:cNvSpPr>
          <p:nvPr>
            <p:ph type="dt" sz="half" idx="10"/>
          </p:nvPr>
        </p:nvSpPr>
        <p:spPr/>
        <p:txBody>
          <a:bodyPr/>
          <a:lstStyle/>
          <a:p>
            <a:fld id="{6E1AAB7A-D2C2-0247-A637-A5CDA4047B29}" type="datetimeFigureOut">
              <a:rPr lang="da-DK" smtClean="0"/>
              <a:t>24-11-2015</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C0E5CFAE-2C2D-6749-BDF7-3751F82CFB16}" type="slidenum">
              <a:rPr lang="da-DK" smtClean="0"/>
              <a:t>‹nr.›</a:t>
            </a:fld>
            <a:endParaRPr lang="da-DK"/>
          </a:p>
        </p:txBody>
      </p:sp>
    </p:spTree>
    <p:extLst>
      <p:ext uri="{BB962C8B-B14F-4D97-AF65-F5344CB8AC3E}">
        <p14:creationId xmlns:p14="http://schemas.microsoft.com/office/powerpoint/2010/main" val="1108024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1AAB7A-D2C2-0247-A637-A5CDA4047B29}" type="datetimeFigureOut">
              <a:rPr lang="da-DK" smtClean="0"/>
              <a:t>24-11-2015</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C0E5CFAE-2C2D-6749-BDF7-3751F82CFB16}" type="slidenum">
              <a:rPr lang="da-DK" smtClean="0"/>
              <a:t>‹nr.›</a:t>
            </a:fld>
            <a:endParaRPr lang="da-DK"/>
          </a:p>
        </p:txBody>
      </p:sp>
    </p:spTree>
    <p:extLst>
      <p:ext uri="{BB962C8B-B14F-4D97-AF65-F5344CB8AC3E}">
        <p14:creationId xmlns:p14="http://schemas.microsoft.com/office/powerpoint/2010/main" val="174064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smtClean="0"/>
              <a:t>Klik for at redigere i masteren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Klik for at redigere teksttypografierne i masteren</a:t>
            </a:r>
          </a:p>
        </p:txBody>
      </p:sp>
      <p:sp>
        <p:nvSpPr>
          <p:cNvPr id="5" name="Date Placeholder 4"/>
          <p:cNvSpPr>
            <a:spLocks noGrp="1"/>
          </p:cNvSpPr>
          <p:nvPr>
            <p:ph type="dt" sz="half" idx="10"/>
          </p:nvPr>
        </p:nvSpPr>
        <p:spPr/>
        <p:txBody>
          <a:bodyPr/>
          <a:lstStyle/>
          <a:p>
            <a:fld id="{6E1AAB7A-D2C2-0247-A637-A5CDA4047B29}" type="datetimeFigureOut">
              <a:rPr lang="da-DK" smtClean="0"/>
              <a:t>24-11-2015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C0E5CFAE-2C2D-6749-BDF7-3751F82CFB16}" type="slidenum">
              <a:rPr lang="da-DK" smtClean="0"/>
              <a:t>‹nr.›</a:t>
            </a:fld>
            <a:endParaRPr lang="da-DK"/>
          </a:p>
        </p:txBody>
      </p:sp>
    </p:spTree>
    <p:extLst>
      <p:ext uri="{BB962C8B-B14F-4D97-AF65-F5344CB8AC3E}">
        <p14:creationId xmlns:p14="http://schemas.microsoft.com/office/powerpoint/2010/main" val="2052965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smtClean="0"/>
              <a:t>Klik for at redigere i masteren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Klik for at redigere teksttypografierne i masteren</a:t>
            </a:r>
          </a:p>
        </p:txBody>
      </p:sp>
      <p:sp>
        <p:nvSpPr>
          <p:cNvPr id="5" name="Date Placeholder 4"/>
          <p:cNvSpPr>
            <a:spLocks noGrp="1"/>
          </p:cNvSpPr>
          <p:nvPr>
            <p:ph type="dt" sz="half" idx="10"/>
          </p:nvPr>
        </p:nvSpPr>
        <p:spPr/>
        <p:txBody>
          <a:bodyPr/>
          <a:lstStyle/>
          <a:p>
            <a:fld id="{6E1AAB7A-D2C2-0247-A637-A5CDA4047B29}" type="datetimeFigureOut">
              <a:rPr lang="da-DK" smtClean="0"/>
              <a:t>24-11-2015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C0E5CFAE-2C2D-6749-BDF7-3751F82CFB16}" type="slidenum">
              <a:rPr lang="da-DK" smtClean="0"/>
              <a:t>‹nr.›</a:t>
            </a:fld>
            <a:endParaRPr lang="da-DK"/>
          </a:p>
        </p:txBody>
      </p:sp>
    </p:spTree>
    <p:extLst>
      <p:ext uri="{BB962C8B-B14F-4D97-AF65-F5344CB8AC3E}">
        <p14:creationId xmlns:p14="http://schemas.microsoft.com/office/powerpoint/2010/main" val="572141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smtClean="0"/>
              <a:t>Klik for at redigere i masteren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1AAB7A-D2C2-0247-A637-A5CDA4047B29}" type="datetimeFigureOut">
              <a:rPr lang="da-DK" smtClean="0"/>
              <a:t>24-11-2015</a:t>
            </a:fld>
            <a:endParaRPr lang="da-DK"/>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E5CFAE-2C2D-6749-BDF7-3751F82CFB16}" type="slidenum">
              <a:rPr lang="da-DK" smtClean="0"/>
              <a:t>‹nr.›</a:t>
            </a:fld>
            <a:endParaRPr lang="da-DK"/>
          </a:p>
        </p:txBody>
      </p:sp>
    </p:spTree>
    <p:extLst>
      <p:ext uri="{BB962C8B-B14F-4D97-AF65-F5344CB8AC3E}">
        <p14:creationId xmlns:p14="http://schemas.microsoft.com/office/powerpoint/2010/main" val="12741912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bloch@prolf.dk"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mailto:bloch@prolf.dk"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smtClean="0"/>
              <a:t>Styrkelse af relationer i organisationer</a:t>
            </a:r>
            <a:endParaRPr lang="da-DK" dirty="0"/>
          </a:p>
        </p:txBody>
      </p:sp>
      <p:sp>
        <p:nvSpPr>
          <p:cNvPr id="3" name="Undertitel 2"/>
          <p:cNvSpPr>
            <a:spLocks noGrp="1"/>
          </p:cNvSpPr>
          <p:nvPr>
            <p:ph type="subTitle" idx="1"/>
          </p:nvPr>
        </p:nvSpPr>
        <p:spPr/>
        <p:txBody>
          <a:bodyPr>
            <a:normAutofit fontScale="77500" lnSpcReduction="20000"/>
          </a:bodyPr>
          <a:lstStyle/>
          <a:p>
            <a:endParaRPr lang="da-DK" dirty="0" smtClean="0"/>
          </a:p>
          <a:p>
            <a:endParaRPr lang="da-DK" dirty="0"/>
          </a:p>
          <a:p>
            <a:pPr algn="l"/>
            <a:r>
              <a:rPr lang="da-DK" dirty="0" smtClean="0"/>
              <a:t>Ved </a:t>
            </a:r>
          </a:p>
          <a:p>
            <a:pPr algn="l"/>
            <a:r>
              <a:rPr lang="da-DK" dirty="0" smtClean="0"/>
              <a:t>Bente Skjøth, FTR og AMR i Vejen Kommunes dagpleje</a:t>
            </a:r>
          </a:p>
          <a:p>
            <a:pPr algn="l"/>
            <a:r>
              <a:rPr lang="da-DK" dirty="0" smtClean="0"/>
              <a:t>Bodil Bloch, konsulent – Professionelle </a:t>
            </a:r>
            <a:r>
              <a:rPr lang="da-DK" dirty="0"/>
              <a:t>L</a:t>
            </a:r>
            <a:r>
              <a:rPr lang="da-DK" dirty="0" smtClean="0"/>
              <a:t>æringsfællesskaber</a:t>
            </a:r>
            <a:endParaRPr lang="da-DK" dirty="0"/>
          </a:p>
        </p:txBody>
      </p:sp>
      <p:pic>
        <p:nvPicPr>
          <p:cNvPr id="5" name="Pladsholder til indhold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3810" y="4490662"/>
            <a:ext cx="2257778" cy="2257778"/>
          </a:xfrm>
          <a:prstGeom prst="rect">
            <a:avLst/>
          </a:prstGeom>
        </p:spPr>
      </p:pic>
      <p:sp>
        <p:nvSpPr>
          <p:cNvPr id="4" name="Tekstfelt 3"/>
          <p:cNvSpPr txBox="1"/>
          <p:nvPr/>
        </p:nvSpPr>
        <p:spPr>
          <a:xfrm>
            <a:off x="95534" y="6146425"/>
            <a:ext cx="9835947" cy="646331"/>
          </a:xfrm>
          <a:prstGeom prst="rect">
            <a:avLst/>
          </a:prstGeom>
          <a:noFill/>
        </p:spPr>
        <p:txBody>
          <a:bodyPr wrap="square" rtlCol="0">
            <a:spAutoFit/>
          </a:bodyPr>
          <a:lstStyle/>
          <a:p>
            <a:r>
              <a:rPr lang="da-DK" dirty="0" smtClean="0">
                <a:solidFill>
                  <a:schemeClr val="accent6"/>
                </a:solidFill>
              </a:rPr>
              <a:t>__________________________________________________________________________________</a:t>
            </a:r>
          </a:p>
          <a:p>
            <a:r>
              <a:rPr lang="da-DK" dirty="0" smtClean="0">
                <a:solidFill>
                  <a:schemeClr val="accent6"/>
                </a:solidFill>
              </a:rPr>
              <a:t>Konsulent Bodil Bloch			                          </a:t>
            </a:r>
            <a:r>
              <a:rPr lang="da-DK" dirty="0" err="1" smtClean="0">
                <a:solidFill>
                  <a:schemeClr val="accent6"/>
                </a:solidFill>
              </a:rPr>
              <a:t>Email</a:t>
            </a:r>
            <a:r>
              <a:rPr lang="da-DK" dirty="0" smtClean="0">
                <a:solidFill>
                  <a:schemeClr val="accent6"/>
                </a:solidFill>
              </a:rPr>
              <a:t>: </a:t>
            </a:r>
            <a:r>
              <a:rPr lang="da-DK" b="1" dirty="0" smtClean="0">
                <a:solidFill>
                  <a:schemeClr val="accent6"/>
                </a:solidFill>
                <a:hlinkClick r:id="rId4"/>
              </a:rPr>
              <a:t>bloch@prolf.dk</a:t>
            </a:r>
            <a:r>
              <a:rPr lang="da-DK" dirty="0" smtClean="0">
                <a:solidFill>
                  <a:schemeClr val="accent6"/>
                </a:solidFill>
              </a:rPr>
              <a:t> tlf. 21861287</a:t>
            </a:r>
            <a:endParaRPr lang="da-DK" dirty="0">
              <a:solidFill>
                <a:schemeClr val="accent6"/>
              </a:solidFill>
            </a:endParaRPr>
          </a:p>
        </p:txBody>
      </p:sp>
    </p:spTree>
    <p:extLst>
      <p:ext uri="{BB962C8B-B14F-4D97-AF65-F5344CB8AC3E}">
        <p14:creationId xmlns:p14="http://schemas.microsoft.com/office/powerpoint/2010/main" val="16259709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79868" y="274973"/>
            <a:ext cx="10515600" cy="5894007"/>
          </a:xfrm>
        </p:spPr>
        <p:txBody>
          <a:bodyPr>
            <a:normAutofit/>
          </a:bodyPr>
          <a:lstStyle/>
          <a:p>
            <a:r>
              <a:rPr lang="da-DK" dirty="0" smtClean="0"/>
              <a:t/>
            </a:r>
            <a:br>
              <a:rPr lang="da-DK" dirty="0" smtClean="0"/>
            </a:br>
            <a:r>
              <a:rPr lang="da-DK" dirty="0" smtClean="0"/>
              <a:t>Frivillighed og selvbestemmelse</a:t>
            </a:r>
            <a:br>
              <a:rPr lang="da-DK" dirty="0" smtClean="0"/>
            </a:br>
            <a:r>
              <a:rPr lang="da-DK" dirty="0" smtClean="0"/>
              <a:t>MEN </a:t>
            </a:r>
            <a:br>
              <a:rPr lang="da-DK" dirty="0" smtClean="0"/>
            </a:br>
            <a:r>
              <a:rPr lang="da-DK" dirty="0" smtClean="0"/>
              <a:t>indenfor en retning</a:t>
            </a:r>
            <a:br>
              <a:rPr lang="da-DK" dirty="0" smtClean="0"/>
            </a:br>
            <a:r>
              <a:rPr lang="da-DK" dirty="0" smtClean="0"/>
              <a:t/>
            </a:r>
            <a:br>
              <a:rPr lang="da-DK" dirty="0" smtClean="0"/>
            </a:br>
            <a:endParaRPr lang="da-DK" dirty="0"/>
          </a:p>
        </p:txBody>
      </p:sp>
      <p:sp>
        <p:nvSpPr>
          <p:cNvPr id="3" name="Rektangel 2"/>
          <p:cNvSpPr/>
          <p:nvPr/>
        </p:nvSpPr>
        <p:spPr>
          <a:xfrm>
            <a:off x="838200" y="682580"/>
            <a:ext cx="414519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smtClean="0"/>
              <a:t>Autonomi</a:t>
            </a:r>
            <a:endParaRPr lang="da-DK" sz="2800" dirty="0"/>
          </a:p>
        </p:txBody>
      </p:sp>
      <p:sp>
        <p:nvSpPr>
          <p:cNvPr id="6" name="Tekstfelt 5"/>
          <p:cNvSpPr txBox="1"/>
          <p:nvPr/>
        </p:nvSpPr>
        <p:spPr>
          <a:xfrm>
            <a:off x="7639291" y="2395959"/>
            <a:ext cx="4316079" cy="769441"/>
          </a:xfrm>
          <a:prstGeom prst="rect">
            <a:avLst/>
          </a:prstGeom>
          <a:noFill/>
        </p:spPr>
        <p:txBody>
          <a:bodyPr wrap="square" rtlCol="0">
            <a:spAutoFit/>
          </a:bodyPr>
          <a:lstStyle/>
          <a:p>
            <a:endParaRPr lang="da-DK" sz="4400" dirty="0">
              <a:latin typeface="+mj-lt"/>
            </a:endParaRPr>
          </a:p>
        </p:txBody>
      </p:sp>
      <p:sp>
        <p:nvSpPr>
          <p:cNvPr id="9" name="Højrepil 8"/>
          <p:cNvSpPr/>
          <p:nvPr/>
        </p:nvSpPr>
        <p:spPr>
          <a:xfrm>
            <a:off x="8058912" y="4890516"/>
            <a:ext cx="2836100" cy="705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a-DK" dirty="0" smtClean="0"/>
              <a:t>Retning</a:t>
            </a:r>
            <a:endParaRPr lang="da-DK" dirty="0"/>
          </a:p>
        </p:txBody>
      </p:sp>
      <p:sp>
        <p:nvSpPr>
          <p:cNvPr id="10" name="Venstrepil 9"/>
          <p:cNvSpPr/>
          <p:nvPr/>
        </p:nvSpPr>
        <p:spPr>
          <a:xfrm>
            <a:off x="5184994" y="4890516"/>
            <a:ext cx="2873918" cy="7056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dirty="0" smtClean="0"/>
              <a:t>   Frihed</a:t>
            </a:r>
            <a:endParaRPr lang="da-DK" dirty="0"/>
          </a:p>
        </p:txBody>
      </p:sp>
      <p:sp>
        <p:nvSpPr>
          <p:cNvPr id="11" name="Nedadbuet pil 10"/>
          <p:cNvSpPr/>
          <p:nvPr/>
        </p:nvSpPr>
        <p:spPr>
          <a:xfrm>
            <a:off x="5644896" y="3657600"/>
            <a:ext cx="4937760" cy="123291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12" name="Opadbuet pil 11"/>
          <p:cNvSpPr/>
          <p:nvPr/>
        </p:nvSpPr>
        <p:spPr>
          <a:xfrm flipH="1">
            <a:off x="5644896" y="5693664"/>
            <a:ext cx="4828032" cy="995736"/>
          </a:xfrm>
          <a:prstGeom prst="curvedUpArrow">
            <a:avLst>
              <a:gd name="adj1" fmla="val 25000"/>
              <a:gd name="adj2" fmla="val 50000"/>
              <a:gd name="adj3" fmla="val 311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13" name="Tekstfelt 12"/>
          <p:cNvSpPr txBox="1"/>
          <p:nvPr/>
        </p:nvSpPr>
        <p:spPr>
          <a:xfrm>
            <a:off x="7388352" y="3767328"/>
            <a:ext cx="2206752" cy="369332"/>
          </a:xfrm>
          <a:prstGeom prst="rect">
            <a:avLst/>
          </a:prstGeom>
          <a:noFill/>
        </p:spPr>
        <p:txBody>
          <a:bodyPr wrap="square" rtlCol="0">
            <a:spAutoFit/>
          </a:bodyPr>
          <a:lstStyle/>
          <a:p>
            <a:r>
              <a:rPr lang="da-DK" smtClean="0"/>
              <a:t>Forpligtigelse</a:t>
            </a:r>
            <a:endParaRPr lang="da-DK"/>
          </a:p>
        </p:txBody>
      </p:sp>
      <p:sp>
        <p:nvSpPr>
          <p:cNvPr id="14" name="Tekstfelt 13"/>
          <p:cNvSpPr txBox="1"/>
          <p:nvPr/>
        </p:nvSpPr>
        <p:spPr>
          <a:xfrm>
            <a:off x="7388353" y="6123432"/>
            <a:ext cx="1684024" cy="369332"/>
          </a:xfrm>
          <a:prstGeom prst="rect">
            <a:avLst/>
          </a:prstGeom>
          <a:noFill/>
        </p:spPr>
        <p:txBody>
          <a:bodyPr wrap="square" rtlCol="0">
            <a:spAutoFit/>
          </a:bodyPr>
          <a:lstStyle/>
          <a:p>
            <a:r>
              <a:rPr lang="da-DK" smtClean="0"/>
              <a:t>Forpligtigelse</a:t>
            </a:r>
            <a:endParaRPr lang="da-DK"/>
          </a:p>
        </p:txBody>
      </p:sp>
    </p:spTree>
    <p:extLst>
      <p:ext uri="{BB962C8B-B14F-4D97-AF65-F5344CB8AC3E}">
        <p14:creationId xmlns:p14="http://schemas.microsoft.com/office/powerpoint/2010/main" val="8905490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5894007"/>
          </a:xfrm>
        </p:spPr>
        <p:txBody>
          <a:bodyPr/>
          <a:lstStyle/>
          <a:p>
            <a:r>
              <a:rPr lang="da-DK" dirty="0" smtClean="0"/>
              <a:t/>
            </a:r>
            <a:br>
              <a:rPr lang="da-DK" dirty="0" smtClean="0"/>
            </a:br>
            <a:r>
              <a:rPr lang="da-DK" dirty="0" smtClean="0"/>
              <a:t>Troen på at man kan lykkes</a:t>
            </a:r>
            <a:br>
              <a:rPr lang="da-DK" dirty="0" smtClean="0"/>
            </a:br>
            <a:r>
              <a:rPr lang="da-DK" dirty="0" smtClean="0"/>
              <a:t>- </a:t>
            </a:r>
            <a:r>
              <a:rPr lang="da-DK" dirty="0" err="1" smtClean="0"/>
              <a:t>Selfefficacy</a:t>
            </a:r>
            <a:r>
              <a:rPr lang="da-DK" dirty="0" smtClean="0"/>
              <a:t/>
            </a:r>
            <a:br>
              <a:rPr lang="da-DK" dirty="0" smtClean="0"/>
            </a:br>
            <a:r>
              <a:rPr lang="da-DK" dirty="0" smtClean="0"/>
              <a:t/>
            </a:r>
            <a:br>
              <a:rPr lang="da-DK" dirty="0" smtClean="0"/>
            </a:br>
            <a:r>
              <a:rPr lang="da-DK" sz="3200" dirty="0" smtClean="0"/>
              <a:t>En udfordring?</a:t>
            </a:r>
            <a:br>
              <a:rPr lang="da-DK" sz="3200" dirty="0" smtClean="0"/>
            </a:br>
            <a:r>
              <a:rPr lang="da-DK" sz="3200" dirty="0" smtClean="0"/>
              <a:t>- </a:t>
            </a:r>
            <a:r>
              <a:rPr lang="da-DK" sz="3200" dirty="0" err="1" smtClean="0"/>
              <a:t>Fixed</a:t>
            </a:r>
            <a:r>
              <a:rPr lang="da-DK" sz="3200" dirty="0" smtClean="0"/>
              <a:t> </a:t>
            </a:r>
            <a:r>
              <a:rPr lang="da-DK" sz="3200" dirty="0" err="1" smtClean="0"/>
              <a:t>mindset</a:t>
            </a:r>
            <a:r>
              <a:rPr lang="da-DK" sz="3200" dirty="0" smtClean="0"/>
              <a:t/>
            </a:r>
            <a:br>
              <a:rPr lang="da-DK" sz="3200" dirty="0" smtClean="0"/>
            </a:br>
            <a:r>
              <a:rPr lang="da-DK" sz="3200" dirty="0" smtClean="0"/>
              <a:t>- Growth </a:t>
            </a:r>
            <a:r>
              <a:rPr lang="da-DK" sz="3200" dirty="0" err="1" smtClean="0"/>
              <a:t>mindset</a:t>
            </a:r>
            <a:r>
              <a:rPr lang="da-DK" sz="3200" dirty="0" smtClean="0"/>
              <a:t/>
            </a:r>
            <a:br>
              <a:rPr lang="da-DK" sz="3200" dirty="0" smtClean="0"/>
            </a:br>
            <a:r>
              <a:rPr lang="da-DK" sz="3200" dirty="0"/>
              <a:t>	</a:t>
            </a:r>
            <a:r>
              <a:rPr lang="da-DK" sz="3200" dirty="0" smtClean="0"/>
              <a:t>							</a:t>
            </a:r>
            <a:endParaRPr lang="da-DK" sz="3200" dirty="0"/>
          </a:p>
        </p:txBody>
      </p:sp>
      <p:sp>
        <p:nvSpPr>
          <p:cNvPr id="3" name="Rektangel 2"/>
          <p:cNvSpPr/>
          <p:nvPr/>
        </p:nvSpPr>
        <p:spPr>
          <a:xfrm>
            <a:off x="838200" y="682580"/>
            <a:ext cx="414519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err="1" smtClean="0"/>
              <a:t>Mestring</a:t>
            </a:r>
            <a:endParaRPr lang="da-DK" sz="2800" dirty="0"/>
          </a:p>
        </p:txBody>
      </p:sp>
      <p:pic>
        <p:nvPicPr>
          <p:cNvPr id="4" name="Bille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6694" y="0"/>
            <a:ext cx="4768769" cy="6858000"/>
          </a:xfrm>
          <a:prstGeom prst="rect">
            <a:avLst/>
          </a:prstGeom>
        </p:spPr>
      </p:pic>
    </p:spTree>
    <p:extLst>
      <p:ext uri="{BB962C8B-B14F-4D97-AF65-F5344CB8AC3E}">
        <p14:creationId xmlns:p14="http://schemas.microsoft.com/office/powerpoint/2010/main" val="16437927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5894007"/>
          </a:xfrm>
        </p:spPr>
        <p:txBody>
          <a:bodyPr/>
          <a:lstStyle/>
          <a:p>
            <a:r>
              <a:rPr lang="da-DK" dirty="0" smtClean="0"/>
              <a:t>Betydningsfuld for medarbejdere</a:t>
            </a:r>
            <a:br>
              <a:rPr lang="da-DK" dirty="0" smtClean="0"/>
            </a:br>
            <a:r>
              <a:rPr lang="da-DK" sz="3200" dirty="0" smtClean="0"/>
              <a:t>- </a:t>
            </a:r>
            <a:r>
              <a:rPr lang="da-DK" sz="3200" dirty="0"/>
              <a:t>At arbejde alene er ikke det samme som at være alene om arbejdet </a:t>
            </a:r>
            <a:r>
              <a:rPr lang="da-DK" sz="3200" dirty="0" smtClean="0"/>
              <a:t/>
            </a:r>
            <a:br>
              <a:rPr lang="da-DK" sz="3200" dirty="0" smtClean="0"/>
            </a:br>
            <a:r>
              <a:rPr lang="da-DK" sz="3200" dirty="0" smtClean="0"/>
              <a:t>- Vi har alle et behov for at høre til</a:t>
            </a:r>
            <a:br>
              <a:rPr lang="da-DK" sz="3200" dirty="0" smtClean="0"/>
            </a:br>
            <a:r>
              <a:rPr lang="da-DK" sz="3200" dirty="0" smtClean="0"/>
              <a:t/>
            </a:r>
            <a:br>
              <a:rPr lang="da-DK" sz="3200" dirty="0" smtClean="0"/>
            </a:br>
            <a:r>
              <a:rPr lang="da-DK" dirty="0"/>
              <a:t/>
            </a:r>
            <a:br>
              <a:rPr lang="da-DK" dirty="0"/>
            </a:br>
            <a:r>
              <a:rPr lang="da-DK" sz="3200" dirty="0" smtClean="0"/>
              <a:t>- Faldgrube: Ledelsen kan glemme </a:t>
            </a:r>
            <a:r>
              <a:rPr lang="da-DK" sz="3200" b="1" i="1" dirty="0" smtClean="0"/>
              <a:t>hvor</a:t>
            </a:r>
            <a:r>
              <a:rPr lang="da-DK" sz="3200" dirty="0" smtClean="0"/>
              <a:t> betydningsfuld</a:t>
            </a:r>
            <a:endParaRPr lang="da-DK" sz="3200" dirty="0"/>
          </a:p>
        </p:txBody>
      </p:sp>
      <p:sp>
        <p:nvSpPr>
          <p:cNvPr id="3" name="Rektangel 2"/>
          <p:cNvSpPr/>
          <p:nvPr/>
        </p:nvSpPr>
        <p:spPr>
          <a:xfrm>
            <a:off x="838200" y="682580"/>
            <a:ext cx="414519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smtClean="0"/>
              <a:t>Positive relationer</a:t>
            </a:r>
            <a:endParaRPr lang="da-DK" sz="2800" dirty="0"/>
          </a:p>
        </p:txBody>
      </p:sp>
    </p:spTree>
    <p:extLst>
      <p:ext uri="{BB962C8B-B14F-4D97-AF65-F5344CB8AC3E}">
        <p14:creationId xmlns:p14="http://schemas.microsoft.com/office/powerpoint/2010/main" val="19773065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accent1"/>
          </a:solidFill>
        </p:spPr>
        <p:txBody>
          <a:bodyPr/>
          <a:lstStyle/>
          <a:p>
            <a:r>
              <a:rPr lang="da-DK" dirty="0" smtClean="0">
                <a:solidFill>
                  <a:schemeClr val="bg1"/>
                </a:solidFill>
              </a:rPr>
              <a:t>Opgave: Oplever du arbejdsglæde?</a:t>
            </a:r>
            <a:endParaRPr lang="da-DK" dirty="0">
              <a:solidFill>
                <a:schemeClr val="bg1"/>
              </a:solidFill>
            </a:endParaRPr>
          </a:p>
        </p:txBody>
      </p:sp>
      <p:sp>
        <p:nvSpPr>
          <p:cNvPr id="3" name="Pladsholder til indhold 2"/>
          <p:cNvSpPr>
            <a:spLocks noGrp="1"/>
          </p:cNvSpPr>
          <p:nvPr>
            <p:ph sz="half" idx="1"/>
          </p:nvPr>
        </p:nvSpPr>
        <p:spPr/>
        <p:txBody>
          <a:bodyPr/>
          <a:lstStyle/>
          <a:p>
            <a:r>
              <a:rPr lang="da-DK" dirty="0" smtClean="0"/>
              <a:t>Gå 2 – 3 sammen</a:t>
            </a:r>
          </a:p>
          <a:p>
            <a:r>
              <a:rPr lang="da-DK" dirty="0" smtClean="0"/>
              <a:t>Drøft om du / I er behovsdækket på alle 3 parametre  </a:t>
            </a:r>
          </a:p>
          <a:p>
            <a:r>
              <a:rPr lang="da-DK" dirty="0" smtClean="0"/>
              <a:t>Tænk på en situation i dit arbejdsliv, hvor du ikke var… Hvad gjorde det ved dig?</a:t>
            </a:r>
          </a:p>
        </p:txBody>
      </p:sp>
      <p:pic>
        <p:nvPicPr>
          <p:cNvPr id="5" name="Pladsholder til indhold 4"/>
          <p:cNvPicPr>
            <a:picLocks noGrp="1" noChangeAspect="1"/>
          </p:cNvPicPr>
          <p:nvPr>
            <p:ph sz="half" idx="2"/>
          </p:nvPr>
        </p:nvPicPr>
        <p:blipFill>
          <a:blip r:embed="rId3">
            <a:alphaModFix amt="35000"/>
            <a:extLst>
              <a:ext uri="{28A0092B-C50C-407E-A947-70E740481C1C}">
                <a14:useLocalDpi xmlns:a14="http://schemas.microsoft.com/office/drawing/2010/main" val="0"/>
              </a:ext>
            </a:extLst>
          </a:blip>
          <a:stretch>
            <a:fillRect/>
          </a:stretch>
        </p:blipFill>
        <p:spPr>
          <a:xfrm>
            <a:off x="6305266" y="1802868"/>
            <a:ext cx="5048534" cy="5048534"/>
          </a:xfrm>
        </p:spPr>
      </p:pic>
      <p:sp>
        <p:nvSpPr>
          <p:cNvPr id="6" name="Tekstfelt 5"/>
          <p:cNvSpPr txBox="1"/>
          <p:nvPr/>
        </p:nvSpPr>
        <p:spPr>
          <a:xfrm>
            <a:off x="6564574" y="1924334"/>
            <a:ext cx="5274310" cy="2062103"/>
          </a:xfrm>
          <a:prstGeom prst="rect">
            <a:avLst/>
          </a:prstGeom>
          <a:noFill/>
        </p:spPr>
        <p:txBody>
          <a:bodyPr wrap="square" rtlCol="0">
            <a:spAutoFit/>
          </a:bodyPr>
          <a:lstStyle/>
          <a:p>
            <a:r>
              <a:rPr lang="da-DK" sz="3200" b="1" dirty="0" smtClean="0"/>
              <a:t>Selvreguleringsteori</a:t>
            </a:r>
          </a:p>
          <a:p>
            <a:r>
              <a:rPr lang="da-DK" sz="3200" dirty="0" smtClean="0"/>
              <a:t>Autonomi/selvbestemmelse</a:t>
            </a:r>
          </a:p>
          <a:p>
            <a:r>
              <a:rPr lang="da-DK" sz="3200" dirty="0" err="1" smtClean="0"/>
              <a:t>Mestring</a:t>
            </a:r>
            <a:r>
              <a:rPr lang="da-DK" sz="3200" dirty="0" smtClean="0"/>
              <a:t>/kompetence</a:t>
            </a:r>
          </a:p>
          <a:p>
            <a:r>
              <a:rPr lang="da-DK" sz="3200" dirty="0" smtClean="0"/>
              <a:t>Relationer</a:t>
            </a:r>
            <a:endParaRPr lang="da-DK" sz="3200" dirty="0"/>
          </a:p>
        </p:txBody>
      </p:sp>
    </p:spTree>
    <p:extLst>
      <p:ext uri="{BB962C8B-B14F-4D97-AF65-F5344CB8AC3E}">
        <p14:creationId xmlns:p14="http://schemas.microsoft.com/office/powerpoint/2010/main" val="5961709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3631841" y="1133341"/>
            <a:ext cx="5937161" cy="55765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smtClean="0">
                <a:solidFill>
                  <a:schemeClr val="bg2"/>
                </a:solidFill>
              </a:rPr>
              <a:t>Autonomi</a:t>
            </a:r>
            <a:endParaRPr lang="da-DK" sz="3200" dirty="0">
              <a:solidFill>
                <a:schemeClr val="bg2"/>
              </a:solidFill>
            </a:endParaRPr>
          </a:p>
          <a:p>
            <a:pPr algn="ctr"/>
            <a:r>
              <a:rPr lang="da-DK" sz="3200" dirty="0" err="1" smtClean="0">
                <a:solidFill>
                  <a:schemeClr val="bg2"/>
                </a:solidFill>
              </a:rPr>
              <a:t>Mestring</a:t>
            </a:r>
            <a:endParaRPr lang="da-DK" sz="3200" dirty="0">
              <a:solidFill>
                <a:schemeClr val="bg2"/>
              </a:solidFill>
            </a:endParaRPr>
          </a:p>
          <a:p>
            <a:pPr algn="ctr"/>
            <a:r>
              <a:rPr lang="da-DK" sz="3200" dirty="0" smtClean="0">
                <a:solidFill>
                  <a:schemeClr val="bg2"/>
                </a:solidFill>
              </a:rPr>
              <a:t>Positive </a:t>
            </a:r>
            <a:r>
              <a:rPr lang="da-DK" sz="3200" dirty="0">
                <a:solidFill>
                  <a:schemeClr val="bg2"/>
                </a:solidFill>
              </a:rPr>
              <a:t>relationer</a:t>
            </a:r>
          </a:p>
          <a:p>
            <a:pPr algn="ctr"/>
            <a:r>
              <a:rPr lang="da-DK" sz="3600" dirty="0" smtClean="0"/>
              <a:t>Mening</a:t>
            </a:r>
          </a:p>
          <a:p>
            <a:pPr algn="ctr"/>
            <a:r>
              <a:rPr lang="da-DK" sz="3600" dirty="0" smtClean="0"/>
              <a:t>Accept </a:t>
            </a:r>
            <a:r>
              <a:rPr lang="da-DK" sz="3600" dirty="0"/>
              <a:t>af sig selv</a:t>
            </a:r>
          </a:p>
          <a:p>
            <a:pPr algn="ctr"/>
            <a:r>
              <a:rPr lang="da-DK" sz="3600" dirty="0" smtClean="0"/>
              <a:t>Mulighed </a:t>
            </a:r>
            <a:r>
              <a:rPr lang="da-DK" sz="3600" dirty="0"/>
              <a:t>for </a:t>
            </a:r>
            <a:r>
              <a:rPr lang="da-DK" sz="3600" dirty="0" smtClean="0"/>
              <a:t>udvikling</a:t>
            </a:r>
          </a:p>
          <a:p>
            <a:pPr algn="ctr"/>
            <a:endParaRPr lang="da-DK" sz="3200" dirty="0"/>
          </a:p>
        </p:txBody>
      </p:sp>
      <p:sp>
        <p:nvSpPr>
          <p:cNvPr id="3" name="Tekstfelt 2"/>
          <p:cNvSpPr txBox="1"/>
          <p:nvPr/>
        </p:nvSpPr>
        <p:spPr>
          <a:xfrm>
            <a:off x="9569003" y="6194738"/>
            <a:ext cx="2047741" cy="369332"/>
          </a:xfrm>
          <a:prstGeom prst="rect">
            <a:avLst/>
          </a:prstGeom>
          <a:noFill/>
        </p:spPr>
        <p:txBody>
          <a:bodyPr wrap="square" rtlCol="0">
            <a:spAutoFit/>
          </a:bodyPr>
          <a:lstStyle/>
          <a:p>
            <a:r>
              <a:rPr lang="da-DK" i="1" dirty="0" smtClean="0"/>
              <a:t>Kilde: Carol </a:t>
            </a:r>
            <a:r>
              <a:rPr lang="da-DK" i="1" dirty="0" err="1" smtClean="0"/>
              <a:t>Ryff</a:t>
            </a:r>
            <a:endParaRPr lang="da-DK" i="1" dirty="0"/>
          </a:p>
        </p:txBody>
      </p:sp>
      <p:sp>
        <p:nvSpPr>
          <p:cNvPr id="4" name="Tekstfelt 3"/>
          <p:cNvSpPr txBox="1"/>
          <p:nvPr/>
        </p:nvSpPr>
        <p:spPr>
          <a:xfrm>
            <a:off x="399245" y="2253803"/>
            <a:ext cx="3782385" cy="461665"/>
          </a:xfrm>
          <a:prstGeom prst="rect">
            <a:avLst/>
          </a:prstGeom>
          <a:noFill/>
        </p:spPr>
        <p:txBody>
          <a:bodyPr wrap="square" rtlCol="0">
            <a:spAutoFit/>
          </a:bodyPr>
          <a:lstStyle/>
          <a:p>
            <a:r>
              <a:rPr lang="da-DK" sz="2400" dirty="0" err="1" smtClean="0"/>
              <a:t>Eudaimonisk</a:t>
            </a:r>
            <a:r>
              <a:rPr lang="da-DK" sz="2400" dirty="0" smtClean="0"/>
              <a:t> </a:t>
            </a:r>
            <a:r>
              <a:rPr lang="da-DK" sz="2400" dirty="0" err="1" smtClean="0"/>
              <a:t>well-being</a:t>
            </a:r>
            <a:endParaRPr lang="da-DK" sz="2400" dirty="0"/>
          </a:p>
        </p:txBody>
      </p:sp>
      <p:sp>
        <p:nvSpPr>
          <p:cNvPr id="5" name="Tekstfelt 4"/>
          <p:cNvSpPr txBox="1"/>
          <p:nvPr/>
        </p:nvSpPr>
        <p:spPr>
          <a:xfrm>
            <a:off x="740780" y="405114"/>
            <a:ext cx="11100121" cy="461665"/>
          </a:xfrm>
          <a:prstGeom prst="rect">
            <a:avLst/>
          </a:prstGeom>
          <a:noFill/>
        </p:spPr>
        <p:txBody>
          <a:bodyPr wrap="square" rtlCol="0">
            <a:spAutoFit/>
          </a:bodyPr>
          <a:lstStyle/>
          <a:p>
            <a:pPr algn="ctr"/>
            <a:r>
              <a:rPr lang="da-DK" sz="2400" b="1" dirty="0" smtClean="0"/>
              <a:t>Udvikling af organisationer gennem relationer</a:t>
            </a:r>
            <a:endParaRPr lang="da-DK" sz="2400" b="1" dirty="0"/>
          </a:p>
        </p:txBody>
      </p:sp>
    </p:spTree>
    <p:extLst>
      <p:ext uri="{BB962C8B-B14F-4D97-AF65-F5344CB8AC3E}">
        <p14:creationId xmlns:p14="http://schemas.microsoft.com/office/powerpoint/2010/main" val="14545737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5894007"/>
          </a:xfrm>
        </p:spPr>
        <p:txBody>
          <a:bodyPr>
            <a:normAutofit fontScale="90000"/>
          </a:bodyPr>
          <a:lstStyle/>
          <a:p>
            <a:r>
              <a:rPr lang="da-DK" dirty="0"/>
              <a:t/>
            </a:r>
            <a:br>
              <a:rPr lang="da-DK" dirty="0"/>
            </a:br>
            <a:r>
              <a:rPr lang="da-DK" dirty="0" smtClean="0"/>
              <a:t/>
            </a:r>
            <a:br>
              <a:rPr lang="da-DK" dirty="0" smtClean="0"/>
            </a:br>
            <a:r>
              <a:rPr lang="da-DK" dirty="0"/>
              <a:t/>
            </a:r>
            <a:br>
              <a:rPr lang="da-DK" dirty="0"/>
            </a:br>
            <a:r>
              <a:rPr lang="da-DK" dirty="0" smtClean="0"/>
              <a:t/>
            </a:r>
            <a:br>
              <a:rPr lang="da-DK" dirty="0" smtClean="0"/>
            </a:br>
            <a:r>
              <a:rPr lang="da-DK" dirty="0" smtClean="0"/>
              <a:t>Det er lederens ansvar at skabe mening for medarbejderne – hvilken retning skal vi i! </a:t>
            </a:r>
            <a:r>
              <a:rPr lang="da-DK" dirty="0" smtClean="0">
                <a:solidFill>
                  <a:srgbClr val="FF0000"/>
                </a:solidFill>
              </a:rPr>
              <a:t>(- regler)</a:t>
            </a:r>
            <a:r>
              <a:rPr lang="da-DK" dirty="0" smtClean="0"/>
              <a:t/>
            </a:r>
            <a:br>
              <a:rPr lang="da-DK" dirty="0" smtClean="0"/>
            </a:br>
            <a:r>
              <a:rPr lang="da-DK" dirty="0"/>
              <a:t/>
            </a:r>
            <a:br>
              <a:rPr lang="da-DK" dirty="0"/>
            </a:br>
            <a:r>
              <a:rPr lang="da-DK" dirty="0"/>
              <a:t>- Kerneopgaven</a:t>
            </a:r>
            <a:br>
              <a:rPr lang="da-DK" dirty="0"/>
            </a:br>
            <a:r>
              <a:rPr lang="da-DK" dirty="0"/>
              <a:t>- Hvorfor er det borgeren skal vælge </a:t>
            </a:r>
            <a:r>
              <a:rPr lang="da-DK" dirty="0" smtClean="0"/>
              <a:t>dagplejen</a:t>
            </a:r>
            <a:br>
              <a:rPr lang="da-DK" dirty="0" smtClean="0"/>
            </a:br>
            <a:r>
              <a:rPr lang="da-DK" dirty="0" smtClean="0"/>
              <a:t>- Værdi skabes udefra og ind!</a:t>
            </a:r>
            <a:br>
              <a:rPr lang="da-DK" dirty="0" smtClean="0"/>
            </a:br>
            <a:r>
              <a:rPr lang="da-DK" dirty="0"/>
              <a:t/>
            </a:r>
            <a:br>
              <a:rPr lang="da-DK" dirty="0"/>
            </a:br>
            <a:r>
              <a:rPr lang="da-DK" dirty="0"/>
              <a:t/>
            </a:r>
            <a:br>
              <a:rPr lang="da-DK" dirty="0"/>
            </a:br>
            <a:r>
              <a:rPr lang="da-DK" dirty="0"/>
              <a:t/>
            </a:r>
            <a:br>
              <a:rPr lang="da-DK" dirty="0"/>
            </a:br>
            <a:endParaRPr lang="da-DK" dirty="0"/>
          </a:p>
        </p:txBody>
      </p:sp>
      <p:sp>
        <p:nvSpPr>
          <p:cNvPr id="3" name="Rektangel 2"/>
          <p:cNvSpPr/>
          <p:nvPr/>
        </p:nvSpPr>
        <p:spPr>
          <a:xfrm>
            <a:off x="838200" y="682580"/>
            <a:ext cx="414519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smtClean="0"/>
              <a:t>Mening</a:t>
            </a:r>
            <a:endParaRPr lang="da-DK" sz="2800" dirty="0"/>
          </a:p>
        </p:txBody>
      </p:sp>
    </p:spTree>
    <p:extLst>
      <p:ext uri="{BB962C8B-B14F-4D97-AF65-F5344CB8AC3E}">
        <p14:creationId xmlns:p14="http://schemas.microsoft.com/office/powerpoint/2010/main" val="17891002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313899" y="201743"/>
            <a:ext cx="11586949" cy="6383302"/>
          </a:xfrm>
          <a:prstGeom prst="rect">
            <a:avLst/>
          </a:prstGeom>
        </p:spPr>
      </p:pic>
    </p:spTree>
    <p:extLst>
      <p:ext uri="{BB962C8B-B14F-4D97-AF65-F5344CB8AC3E}">
        <p14:creationId xmlns:p14="http://schemas.microsoft.com/office/powerpoint/2010/main" val="13067479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5894007"/>
          </a:xfrm>
        </p:spPr>
        <p:txBody>
          <a:bodyPr>
            <a:normAutofit/>
          </a:bodyPr>
          <a:lstStyle/>
          <a:p>
            <a:r>
              <a:rPr lang="da-DK" dirty="0" smtClean="0"/>
              <a:t/>
            </a:r>
            <a:br>
              <a:rPr lang="da-DK" dirty="0" smtClean="0"/>
            </a:br>
            <a:r>
              <a:rPr lang="da-DK" dirty="0" smtClean="0"/>
              <a:t/>
            </a:r>
            <a:br>
              <a:rPr lang="da-DK" dirty="0" smtClean="0"/>
            </a:br>
            <a:r>
              <a:rPr lang="da-DK" dirty="0" smtClean="0"/>
              <a:t>Fundamentalt at arbejde med accept af sig selv og hinanden i organisationer </a:t>
            </a:r>
            <a:br>
              <a:rPr lang="da-DK" dirty="0" smtClean="0"/>
            </a:br>
            <a:r>
              <a:rPr lang="da-DK" sz="3600" dirty="0" smtClean="0"/>
              <a:t>- Børn</a:t>
            </a:r>
            <a:br>
              <a:rPr lang="da-DK" sz="3600" dirty="0" smtClean="0"/>
            </a:br>
            <a:r>
              <a:rPr lang="da-DK" sz="3600" dirty="0" smtClean="0"/>
              <a:t>- Dagplejere</a:t>
            </a:r>
            <a:br>
              <a:rPr lang="da-DK" sz="3600" dirty="0" smtClean="0"/>
            </a:br>
            <a:r>
              <a:rPr lang="da-DK" sz="3600" dirty="0" smtClean="0"/>
              <a:t>- Dagplejepædagoger</a:t>
            </a:r>
            <a:br>
              <a:rPr lang="da-DK" sz="3600" dirty="0" smtClean="0"/>
            </a:br>
            <a:r>
              <a:rPr lang="da-DK" sz="3600" dirty="0" smtClean="0"/>
              <a:t>- FTR/AMR</a:t>
            </a:r>
            <a:br>
              <a:rPr lang="da-DK" sz="3600" dirty="0" smtClean="0"/>
            </a:br>
            <a:r>
              <a:rPr lang="da-DK" sz="3600" dirty="0" smtClean="0"/>
              <a:t>- Ledelse</a:t>
            </a:r>
            <a:br>
              <a:rPr lang="da-DK" sz="3600" dirty="0" smtClean="0"/>
            </a:br>
            <a:r>
              <a:rPr lang="da-DK" sz="3600" dirty="0" smtClean="0"/>
              <a:t>- </a:t>
            </a:r>
            <a:r>
              <a:rPr lang="da-DK" sz="3600" dirty="0" err="1" smtClean="0"/>
              <a:t>Stakeholders</a:t>
            </a:r>
            <a:r>
              <a:rPr lang="da-DK" sz="3600" dirty="0" smtClean="0"/>
              <a:t> (f.eks. forældre)</a:t>
            </a:r>
            <a:endParaRPr lang="da-DK" sz="3600" dirty="0"/>
          </a:p>
        </p:txBody>
      </p:sp>
      <p:sp>
        <p:nvSpPr>
          <p:cNvPr id="3" name="Rektangel 2"/>
          <p:cNvSpPr/>
          <p:nvPr/>
        </p:nvSpPr>
        <p:spPr>
          <a:xfrm>
            <a:off x="838200" y="682580"/>
            <a:ext cx="414519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smtClean="0"/>
              <a:t>Accept af sig selv</a:t>
            </a:r>
            <a:endParaRPr lang="da-DK" sz="2800" dirty="0"/>
          </a:p>
        </p:txBody>
      </p:sp>
    </p:spTree>
    <p:extLst>
      <p:ext uri="{BB962C8B-B14F-4D97-AF65-F5344CB8AC3E}">
        <p14:creationId xmlns:p14="http://schemas.microsoft.com/office/powerpoint/2010/main" val="14250477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5894007"/>
          </a:xfrm>
        </p:spPr>
        <p:txBody>
          <a:bodyPr/>
          <a:lstStyle/>
          <a:p>
            <a:r>
              <a:rPr lang="da-DK" dirty="0" smtClean="0"/>
              <a:t>Ligger i menneskets natur at man gerne vil udvikle sig …. </a:t>
            </a:r>
            <a:br>
              <a:rPr lang="da-DK" dirty="0" smtClean="0"/>
            </a:br>
            <a:r>
              <a:rPr lang="da-DK" dirty="0" smtClean="0"/>
              <a:t/>
            </a:r>
            <a:br>
              <a:rPr lang="da-DK" dirty="0" smtClean="0"/>
            </a:br>
            <a:r>
              <a:rPr lang="da-DK" dirty="0" smtClean="0"/>
              <a:t>- </a:t>
            </a:r>
            <a:r>
              <a:rPr lang="da-DK" sz="3200" dirty="0" smtClean="0"/>
              <a:t>Mennesker rummer et enorm potentiale for læring og udvikling</a:t>
            </a:r>
            <a:br>
              <a:rPr lang="da-DK" sz="3200" dirty="0" smtClean="0"/>
            </a:br>
            <a:r>
              <a:rPr lang="da-DK" sz="3200" dirty="0" smtClean="0"/>
              <a:t>- Tænk på </a:t>
            </a:r>
            <a:r>
              <a:rPr lang="da-DK" sz="3200" dirty="0" err="1" smtClean="0"/>
              <a:t>Maslow</a:t>
            </a:r>
            <a:endParaRPr lang="da-DK" sz="3200" dirty="0"/>
          </a:p>
        </p:txBody>
      </p:sp>
      <p:sp>
        <p:nvSpPr>
          <p:cNvPr id="3" name="Rektangel 2"/>
          <p:cNvSpPr/>
          <p:nvPr/>
        </p:nvSpPr>
        <p:spPr>
          <a:xfrm>
            <a:off x="838200" y="682580"/>
            <a:ext cx="414519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smtClean="0"/>
              <a:t>Mulighed for udvikling</a:t>
            </a:r>
            <a:endParaRPr lang="da-DK" sz="2800" dirty="0"/>
          </a:p>
        </p:txBody>
      </p:sp>
    </p:spTree>
    <p:extLst>
      <p:ext uri="{BB962C8B-B14F-4D97-AF65-F5344CB8AC3E}">
        <p14:creationId xmlns:p14="http://schemas.microsoft.com/office/powerpoint/2010/main" val="15796651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accent1"/>
          </a:solidFill>
        </p:spPr>
        <p:txBody>
          <a:bodyPr/>
          <a:lstStyle/>
          <a:p>
            <a:r>
              <a:rPr lang="da-DK" dirty="0" smtClean="0">
                <a:solidFill>
                  <a:schemeClr val="bg1"/>
                </a:solidFill>
              </a:rPr>
              <a:t>Opgave: Forfølgelse af mål </a:t>
            </a:r>
            <a:endParaRPr lang="da-DK" dirty="0">
              <a:solidFill>
                <a:schemeClr val="bg1"/>
              </a:solidFill>
            </a:endParaRPr>
          </a:p>
        </p:txBody>
      </p:sp>
      <p:sp>
        <p:nvSpPr>
          <p:cNvPr id="3" name="Pladsholder til indhold 2"/>
          <p:cNvSpPr>
            <a:spLocks noGrp="1"/>
          </p:cNvSpPr>
          <p:nvPr>
            <p:ph sz="half" idx="1"/>
          </p:nvPr>
        </p:nvSpPr>
        <p:spPr/>
        <p:txBody>
          <a:bodyPr/>
          <a:lstStyle/>
          <a:p>
            <a:r>
              <a:rPr lang="da-DK" dirty="0" smtClean="0"/>
              <a:t>Gå 2 – 3 sammen</a:t>
            </a:r>
          </a:p>
          <a:p>
            <a:r>
              <a:rPr lang="da-DK" dirty="0" smtClean="0"/>
              <a:t>Fortæl hver om et </a:t>
            </a:r>
            <a:r>
              <a:rPr lang="da-DK" dirty="0"/>
              <a:t>konkret </a:t>
            </a:r>
            <a:r>
              <a:rPr lang="da-DK" dirty="0" smtClean="0"/>
              <a:t>mål/ønske for </a:t>
            </a:r>
            <a:r>
              <a:rPr lang="da-DK" dirty="0"/>
              <a:t>fremtiden på din </a:t>
            </a:r>
            <a:r>
              <a:rPr lang="da-DK" dirty="0" smtClean="0"/>
              <a:t>arbejdsplads</a:t>
            </a:r>
          </a:p>
          <a:p>
            <a:r>
              <a:rPr lang="da-DK" dirty="0" smtClean="0"/>
              <a:t>Skriv hvert jeres ønske ned</a:t>
            </a:r>
            <a:r>
              <a:rPr lang="da-DK" dirty="0"/>
              <a:t/>
            </a:r>
            <a:br>
              <a:rPr lang="da-DK" dirty="0"/>
            </a:br>
            <a:endParaRPr lang="da-DK" dirty="0" smtClean="0"/>
          </a:p>
        </p:txBody>
      </p:sp>
      <p:pic>
        <p:nvPicPr>
          <p:cNvPr id="5" name="Pladsholder til indhold 4"/>
          <p:cNvPicPr>
            <a:picLocks noGrp="1" noChangeAspect="1"/>
          </p:cNvPicPr>
          <p:nvPr>
            <p:ph sz="half" idx="2"/>
          </p:nvPr>
        </p:nvPicPr>
        <p:blipFill>
          <a:blip r:embed="rId3">
            <a:alphaModFix amt="35000"/>
            <a:extLst>
              <a:ext uri="{28A0092B-C50C-407E-A947-70E740481C1C}">
                <a14:useLocalDpi xmlns:a14="http://schemas.microsoft.com/office/drawing/2010/main" val="0"/>
              </a:ext>
            </a:extLst>
          </a:blip>
          <a:stretch>
            <a:fillRect/>
          </a:stretch>
        </p:blipFill>
        <p:spPr>
          <a:xfrm>
            <a:off x="6423748" y="1789220"/>
            <a:ext cx="4930052" cy="4930052"/>
          </a:xfrm>
        </p:spPr>
      </p:pic>
      <p:sp>
        <p:nvSpPr>
          <p:cNvPr id="4" name="Rektangel 3"/>
          <p:cNvSpPr/>
          <p:nvPr/>
        </p:nvSpPr>
        <p:spPr>
          <a:xfrm>
            <a:off x="983848" y="2967334"/>
            <a:ext cx="6736466" cy="1200329"/>
          </a:xfrm>
          <a:prstGeom prst="rect">
            <a:avLst/>
          </a:prstGeom>
        </p:spPr>
        <p:txBody>
          <a:bodyPr wrap="square">
            <a:spAutoFit/>
          </a:bodyPr>
          <a:lstStyle/>
          <a:p>
            <a:r>
              <a:rPr lang="da-DK" dirty="0"/>
              <a:t/>
            </a:r>
            <a:br>
              <a:rPr lang="da-DK" dirty="0"/>
            </a:br>
            <a:endParaRPr lang="da-DK" dirty="0" smtClean="0"/>
          </a:p>
          <a:p>
            <a:endParaRPr lang="da-DK" dirty="0"/>
          </a:p>
          <a:p>
            <a:endParaRPr lang="da-DK" dirty="0"/>
          </a:p>
        </p:txBody>
      </p:sp>
      <p:sp>
        <p:nvSpPr>
          <p:cNvPr id="8" name="Tekstfelt 7"/>
          <p:cNvSpPr txBox="1"/>
          <p:nvPr/>
        </p:nvSpPr>
        <p:spPr>
          <a:xfrm>
            <a:off x="6673756" y="1825625"/>
            <a:ext cx="4680044" cy="4893647"/>
          </a:xfrm>
          <a:prstGeom prst="rect">
            <a:avLst/>
          </a:prstGeom>
          <a:noFill/>
        </p:spPr>
        <p:txBody>
          <a:bodyPr wrap="square" rtlCol="0">
            <a:spAutoFit/>
          </a:bodyPr>
          <a:lstStyle/>
          <a:p>
            <a:r>
              <a:rPr lang="da-DK" sz="2600" i="1" dirty="0"/>
              <a:t>Hvor </a:t>
            </a:r>
            <a:r>
              <a:rPr lang="da-DK" sz="2600" dirty="0"/>
              <a:t>motiveret er du til at handle, yde en indsats eller bruge ressourcer på at forfølge et </a:t>
            </a:r>
            <a:r>
              <a:rPr lang="da-DK" sz="2600" dirty="0" err="1"/>
              <a:t>mål</a:t>
            </a:r>
            <a:r>
              <a:rPr lang="da-DK" sz="2600" dirty="0"/>
              <a:t>? </a:t>
            </a:r>
          </a:p>
          <a:p>
            <a:endParaRPr lang="da-DK" sz="2600" i="1" dirty="0" smtClean="0"/>
          </a:p>
          <a:p>
            <a:r>
              <a:rPr lang="da-DK" sz="2600" i="1" dirty="0" smtClean="0"/>
              <a:t>Hvilket </a:t>
            </a:r>
            <a:r>
              <a:rPr lang="da-DK" sz="2600" dirty="0" err="1"/>
              <a:t>mål</a:t>
            </a:r>
            <a:r>
              <a:rPr lang="da-DK" sz="2600" dirty="0"/>
              <a:t> er det, du ønsker at </a:t>
            </a:r>
            <a:r>
              <a:rPr lang="da-DK" sz="2600" dirty="0" err="1"/>
              <a:t>opna</a:t>
            </a:r>
            <a:r>
              <a:rPr lang="da-DK" sz="2600" dirty="0"/>
              <a:t>̊? </a:t>
            </a:r>
          </a:p>
          <a:p>
            <a:endParaRPr lang="da-DK" sz="2600" i="1" dirty="0" smtClean="0"/>
          </a:p>
          <a:p>
            <a:r>
              <a:rPr lang="da-DK" sz="2600" i="1" dirty="0" smtClean="0"/>
              <a:t>Hvorfor </a:t>
            </a:r>
            <a:r>
              <a:rPr lang="da-DK" sz="2600" dirty="0"/>
              <a:t>forfølger du netop det </a:t>
            </a:r>
            <a:r>
              <a:rPr lang="da-DK" sz="2600" dirty="0" err="1"/>
              <a:t>mål</a:t>
            </a:r>
            <a:r>
              <a:rPr lang="da-DK" sz="2600" dirty="0"/>
              <a:t>? </a:t>
            </a:r>
          </a:p>
          <a:p>
            <a:endParaRPr lang="da-DK" sz="2600" i="1" dirty="0" smtClean="0"/>
          </a:p>
          <a:p>
            <a:r>
              <a:rPr lang="da-DK" sz="2600" i="1" dirty="0" smtClean="0"/>
              <a:t>Hvordan </a:t>
            </a:r>
            <a:r>
              <a:rPr lang="da-DK" sz="2600" dirty="0"/>
              <a:t>vil du </a:t>
            </a:r>
            <a:r>
              <a:rPr lang="da-DK" sz="2600" dirty="0" err="1"/>
              <a:t>opna</a:t>
            </a:r>
            <a:r>
              <a:rPr lang="da-DK" sz="2600" dirty="0"/>
              <a:t>̊ dit </a:t>
            </a:r>
            <a:r>
              <a:rPr lang="da-DK" sz="2600" dirty="0" err="1"/>
              <a:t>mål</a:t>
            </a:r>
            <a:r>
              <a:rPr lang="da-DK" sz="2600" dirty="0"/>
              <a:t>? </a:t>
            </a:r>
          </a:p>
        </p:txBody>
      </p:sp>
    </p:spTree>
    <p:extLst>
      <p:ext uri="{BB962C8B-B14F-4D97-AF65-F5344CB8AC3E}">
        <p14:creationId xmlns:p14="http://schemas.microsoft.com/office/powerpoint/2010/main" val="11153652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Program</a:t>
            </a:r>
            <a:endParaRPr lang="da-DK" dirty="0"/>
          </a:p>
        </p:txBody>
      </p:sp>
      <p:sp>
        <p:nvSpPr>
          <p:cNvPr id="3" name="Pladsholder til indhold 2"/>
          <p:cNvSpPr>
            <a:spLocks noGrp="1"/>
          </p:cNvSpPr>
          <p:nvPr>
            <p:ph idx="1"/>
          </p:nvPr>
        </p:nvSpPr>
        <p:spPr/>
        <p:txBody>
          <a:bodyPr/>
          <a:lstStyle/>
          <a:p>
            <a:pPr marL="0" indent="0">
              <a:buNone/>
            </a:pPr>
            <a:endParaRPr lang="da-DK" b="1" i="1" dirty="0" smtClean="0"/>
          </a:p>
          <a:p>
            <a:pPr marL="0" indent="0">
              <a:buNone/>
            </a:pPr>
            <a:endParaRPr lang="da-DK" b="1" i="1" dirty="0"/>
          </a:p>
          <a:p>
            <a:pPr marL="0" indent="0">
              <a:buNone/>
            </a:pPr>
            <a:r>
              <a:rPr lang="da-DK" b="1" i="1" dirty="0" smtClean="0"/>
              <a:t>”</a:t>
            </a:r>
            <a:r>
              <a:rPr lang="da-DK" b="1" i="1" dirty="0"/>
              <a:t>Lykkelige er kun de, som har deres sind indstillet på et andet </a:t>
            </a:r>
            <a:r>
              <a:rPr lang="da-DK" b="1" i="1" dirty="0" err="1"/>
              <a:t>mål</a:t>
            </a:r>
            <a:r>
              <a:rPr lang="da-DK" b="1" i="1" dirty="0"/>
              <a:t> end egen lykke” </a:t>
            </a:r>
            <a:endParaRPr lang="da-DK" b="1" dirty="0"/>
          </a:p>
          <a:p>
            <a:pPr marL="0" indent="0">
              <a:buNone/>
            </a:pPr>
            <a:r>
              <a:rPr lang="da-DK" b="1" dirty="0"/>
              <a:t>	</a:t>
            </a:r>
            <a:r>
              <a:rPr lang="da-DK" b="1" dirty="0" smtClean="0"/>
              <a:t>		</a:t>
            </a:r>
            <a:r>
              <a:rPr lang="da-DK" sz="2000" i="1" dirty="0" smtClean="0"/>
              <a:t>John Stuart </a:t>
            </a:r>
            <a:r>
              <a:rPr lang="da-DK" sz="2000" i="1" dirty="0" err="1" smtClean="0"/>
              <a:t>Mill</a:t>
            </a:r>
            <a:r>
              <a:rPr lang="da-DK" sz="2000" i="1" dirty="0" smtClean="0"/>
              <a:t> (1806-1873</a:t>
            </a:r>
            <a:r>
              <a:rPr lang="da-DK" sz="2000" i="1" dirty="0"/>
              <a:t>) </a:t>
            </a:r>
            <a:endParaRPr lang="da-DK" sz="2000" i="1" dirty="0" smtClean="0"/>
          </a:p>
          <a:p>
            <a:pPr marL="0" indent="0">
              <a:buNone/>
            </a:pPr>
            <a:endParaRPr lang="da-DK" b="1" dirty="0"/>
          </a:p>
        </p:txBody>
      </p:sp>
      <p:sp>
        <p:nvSpPr>
          <p:cNvPr id="4" name="Pladsholder til tekst 3"/>
          <p:cNvSpPr>
            <a:spLocks noGrp="1"/>
          </p:cNvSpPr>
          <p:nvPr>
            <p:ph type="body" sz="half" idx="2"/>
          </p:nvPr>
        </p:nvSpPr>
        <p:spPr/>
        <p:txBody>
          <a:bodyPr>
            <a:normAutofit/>
          </a:bodyPr>
          <a:lstStyle/>
          <a:p>
            <a:endParaRPr lang="da-DK" dirty="0" smtClean="0"/>
          </a:p>
          <a:p>
            <a:pPr marL="285750" indent="-285750">
              <a:buFontTx/>
              <a:buChar char="-"/>
            </a:pPr>
            <a:r>
              <a:rPr lang="da-DK" sz="2000" dirty="0" smtClean="0"/>
              <a:t>Give indblik i begreber som  </a:t>
            </a:r>
            <a:r>
              <a:rPr lang="da-DK" sz="2000" dirty="0" err="1" smtClean="0"/>
              <a:t>Eudaimonia</a:t>
            </a:r>
            <a:r>
              <a:rPr lang="da-DK" sz="2000" dirty="0" smtClean="0"/>
              <a:t>, </a:t>
            </a:r>
            <a:r>
              <a:rPr lang="da-DK" sz="2000" dirty="0" err="1" smtClean="0"/>
              <a:t>Eudaimonisk</a:t>
            </a:r>
            <a:r>
              <a:rPr lang="da-DK" sz="2000" dirty="0" smtClean="0"/>
              <a:t> ledelse og mental robusthed</a:t>
            </a:r>
          </a:p>
          <a:p>
            <a:pPr marL="285750" indent="-285750">
              <a:buFontTx/>
              <a:buChar char="-"/>
            </a:pPr>
            <a:endParaRPr lang="da-DK" sz="2000" dirty="0" smtClean="0"/>
          </a:p>
          <a:p>
            <a:pPr marL="285750" indent="-285750">
              <a:buFontTx/>
              <a:buChar char="-"/>
            </a:pPr>
            <a:r>
              <a:rPr lang="da-DK" sz="2000" dirty="0" smtClean="0"/>
              <a:t>Give mod og lyst til at arbejde med styrkelse af relationer i egen organisation</a:t>
            </a:r>
          </a:p>
          <a:p>
            <a:pPr marL="285750" indent="-285750">
              <a:buFontTx/>
              <a:buChar char="-"/>
            </a:pPr>
            <a:endParaRPr lang="da-DK" sz="2000" dirty="0" smtClean="0"/>
          </a:p>
          <a:p>
            <a:pPr marL="285750" indent="-285750">
              <a:buFontTx/>
              <a:buChar char="-"/>
            </a:pPr>
            <a:r>
              <a:rPr lang="da-DK" sz="2000" dirty="0" smtClean="0"/>
              <a:t>Gennem oplæg, små øvelser og drøftelser </a:t>
            </a:r>
            <a:endParaRPr lang="da-DK" sz="2000" dirty="0"/>
          </a:p>
        </p:txBody>
      </p:sp>
    </p:spTree>
    <p:extLst>
      <p:ext uri="{BB962C8B-B14F-4D97-AF65-F5344CB8AC3E}">
        <p14:creationId xmlns:p14="http://schemas.microsoft.com/office/powerpoint/2010/main" val="15736236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dsholder til indhold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3563" y="30415"/>
            <a:ext cx="6718026" cy="6718026"/>
          </a:xfrm>
          <a:prstGeom prst="rect">
            <a:avLst/>
          </a:prstGeom>
        </p:spPr>
      </p:pic>
      <p:sp>
        <p:nvSpPr>
          <p:cNvPr id="2" name="Rektangel 1"/>
          <p:cNvSpPr/>
          <p:nvPr/>
        </p:nvSpPr>
        <p:spPr>
          <a:xfrm>
            <a:off x="150312" y="338202"/>
            <a:ext cx="5085567" cy="5293757"/>
          </a:xfrm>
          <a:prstGeom prst="rect">
            <a:avLst/>
          </a:prstGeom>
        </p:spPr>
        <p:txBody>
          <a:bodyPr wrap="square">
            <a:spAutoFit/>
          </a:bodyPr>
          <a:lstStyle/>
          <a:p>
            <a:endParaRPr lang="da-DK" sz="4000" i="1" dirty="0" smtClean="0"/>
          </a:p>
          <a:p>
            <a:endParaRPr lang="da-DK" sz="4000" i="1" dirty="0"/>
          </a:p>
          <a:p>
            <a:endParaRPr lang="da-DK" sz="4000" i="1" dirty="0" smtClean="0"/>
          </a:p>
          <a:p>
            <a:r>
              <a:rPr lang="da-DK" sz="4000" i="1" dirty="0" smtClean="0"/>
              <a:t>Motivation </a:t>
            </a:r>
            <a:r>
              <a:rPr lang="da-DK" sz="4000" i="1" dirty="0" err="1"/>
              <a:t>concerns</a:t>
            </a:r>
            <a:r>
              <a:rPr lang="da-DK" sz="4000" i="1" dirty="0"/>
              <a:t> </a:t>
            </a:r>
          </a:p>
          <a:p>
            <a:r>
              <a:rPr lang="da-DK" sz="4000" i="1" dirty="0"/>
              <a:t>the </a:t>
            </a:r>
            <a:r>
              <a:rPr lang="da-DK" sz="4000" i="1" dirty="0" err="1"/>
              <a:t>energy</a:t>
            </a:r>
            <a:r>
              <a:rPr lang="da-DK" sz="4000" i="1" dirty="0"/>
              <a:t> for action –</a:t>
            </a:r>
          </a:p>
          <a:p>
            <a:r>
              <a:rPr lang="da-DK" sz="4000" i="1" dirty="0"/>
              <a:t>it is </a:t>
            </a:r>
            <a:r>
              <a:rPr lang="da-DK" sz="4000" i="1" dirty="0" err="1"/>
              <a:t>what</a:t>
            </a:r>
            <a:r>
              <a:rPr lang="da-DK" sz="4000" i="1" dirty="0"/>
              <a:t> </a:t>
            </a:r>
            <a:r>
              <a:rPr lang="da-DK" sz="4000" i="1" dirty="0" err="1"/>
              <a:t>moves</a:t>
            </a:r>
            <a:r>
              <a:rPr lang="da-DK" sz="4000" i="1" dirty="0"/>
              <a:t> </a:t>
            </a:r>
          </a:p>
          <a:p>
            <a:r>
              <a:rPr lang="da-DK" sz="4000" i="1" dirty="0" err="1"/>
              <a:t>people</a:t>
            </a:r>
            <a:r>
              <a:rPr lang="da-DK" sz="4000" i="1" dirty="0"/>
              <a:t> to </a:t>
            </a:r>
            <a:r>
              <a:rPr lang="da-DK" sz="4000" i="1" dirty="0" err="1"/>
              <a:t>behave</a:t>
            </a:r>
            <a:r>
              <a:rPr lang="da-DK" sz="4000" i="1" dirty="0"/>
              <a:t/>
            </a:r>
            <a:br>
              <a:rPr lang="da-DK" sz="4000" i="1" dirty="0"/>
            </a:br>
            <a:endParaRPr lang="da-DK" sz="4000" i="1" dirty="0"/>
          </a:p>
          <a:p>
            <a:endParaRPr lang="da-DK" i="1" dirty="0"/>
          </a:p>
        </p:txBody>
      </p:sp>
    </p:spTree>
    <p:extLst>
      <p:ext uri="{BB962C8B-B14F-4D97-AF65-F5344CB8AC3E}">
        <p14:creationId xmlns:p14="http://schemas.microsoft.com/office/powerpoint/2010/main" val="6382997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19919" y="300942"/>
            <a:ext cx="11401063" cy="4339650"/>
          </a:xfrm>
          <a:prstGeom prst="rect">
            <a:avLst/>
          </a:prstGeom>
        </p:spPr>
        <p:txBody>
          <a:bodyPr wrap="square">
            <a:spAutoFit/>
          </a:bodyPr>
          <a:lstStyle/>
          <a:p>
            <a:endParaRPr lang="da-DK" altLang="da-DK" sz="4000" dirty="0" smtClean="0"/>
          </a:p>
          <a:p>
            <a:r>
              <a:rPr lang="da-DK" altLang="da-DK" sz="4000" dirty="0" err="1" smtClean="0"/>
              <a:t>Eudamonisk</a:t>
            </a:r>
            <a:r>
              <a:rPr lang="da-DK" altLang="da-DK" sz="4000" dirty="0" smtClean="0"/>
              <a:t> ledelse styrker relationer i organisationer</a:t>
            </a:r>
          </a:p>
          <a:p>
            <a:r>
              <a:rPr lang="da-DK" altLang="da-DK" sz="4000" dirty="0" smtClean="0"/>
              <a:t>Det handler om </a:t>
            </a:r>
          </a:p>
          <a:p>
            <a:r>
              <a:rPr lang="da-DK" altLang="da-DK" sz="4000" dirty="0" smtClean="0"/>
              <a:t> - at få medarbejdere til at realisere deres potentialer</a:t>
            </a:r>
          </a:p>
          <a:p>
            <a:r>
              <a:rPr lang="da-DK" altLang="da-DK" sz="4000" dirty="0" smtClean="0"/>
              <a:t> - at opbygge et </a:t>
            </a:r>
            <a:r>
              <a:rPr lang="da-DK" altLang="da-DK" sz="4000" dirty="0" err="1" smtClean="0"/>
              <a:t>growth</a:t>
            </a:r>
            <a:r>
              <a:rPr lang="da-DK" altLang="da-DK" sz="4000" dirty="0" smtClean="0"/>
              <a:t> </a:t>
            </a:r>
            <a:r>
              <a:rPr lang="da-DK" altLang="da-DK" sz="4000" dirty="0" err="1" smtClean="0"/>
              <a:t>mindset</a:t>
            </a:r>
            <a:endParaRPr lang="da-DK" altLang="da-DK" sz="4000" dirty="0" smtClean="0"/>
          </a:p>
          <a:p>
            <a:endParaRPr lang="da-DK" altLang="da-DK" sz="4000" dirty="0"/>
          </a:p>
          <a:p>
            <a:r>
              <a:rPr lang="da-DK" altLang="da-DK" dirty="0" smtClean="0"/>
              <a:t/>
            </a:r>
            <a:br>
              <a:rPr lang="da-DK" altLang="da-DK" dirty="0" smtClean="0"/>
            </a:br>
            <a:endParaRPr lang="da-DK" dirty="0"/>
          </a:p>
        </p:txBody>
      </p:sp>
      <p:pic>
        <p:nvPicPr>
          <p:cNvPr id="3" name="Pladsholder til indhold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755" y="3600330"/>
            <a:ext cx="3135583" cy="3135583"/>
          </a:xfrm>
          <a:prstGeom prst="rect">
            <a:avLst/>
          </a:prstGeom>
        </p:spPr>
      </p:pic>
    </p:spTree>
    <p:extLst>
      <p:ext uri="{BB962C8B-B14F-4D97-AF65-F5344CB8AC3E}">
        <p14:creationId xmlns:p14="http://schemas.microsoft.com/office/powerpoint/2010/main" val="9325747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0"/>
            <a:ext cx="9144000" cy="3509963"/>
          </a:xfrm>
        </p:spPr>
        <p:txBody>
          <a:bodyPr>
            <a:normAutofit fontScale="90000"/>
          </a:bodyPr>
          <a:lstStyle/>
          <a:p>
            <a:r>
              <a:rPr lang="da-DK" dirty="0" smtClean="0"/>
              <a:t/>
            </a:r>
            <a:br>
              <a:rPr lang="da-DK" dirty="0" smtClean="0"/>
            </a:br>
            <a:r>
              <a:rPr lang="da-DK" dirty="0"/>
              <a:t/>
            </a:r>
            <a:br>
              <a:rPr lang="da-DK" dirty="0"/>
            </a:br>
            <a:r>
              <a:rPr lang="da-DK" dirty="0" smtClean="0"/>
              <a:t/>
            </a:r>
            <a:br>
              <a:rPr lang="da-DK" dirty="0" smtClean="0"/>
            </a:br>
            <a:r>
              <a:rPr lang="da-DK" dirty="0" smtClean="0"/>
              <a:t>Da lederen i Vejen kvajede sig</a:t>
            </a:r>
            <a:br>
              <a:rPr lang="da-DK" dirty="0" smtClean="0"/>
            </a:br>
            <a:r>
              <a:rPr lang="da-DK" dirty="0"/>
              <a:t/>
            </a:r>
            <a:br>
              <a:rPr lang="da-DK" dirty="0"/>
            </a:br>
            <a:r>
              <a:rPr lang="da-DK" sz="4800" dirty="0" smtClean="0"/>
              <a:t/>
            </a:r>
            <a:br>
              <a:rPr lang="da-DK" sz="4800" dirty="0" smtClean="0"/>
            </a:br>
            <a:r>
              <a:rPr lang="da-DK" sz="4800" dirty="0" smtClean="0">
                <a:solidFill>
                  <a:srgbClr val="C00000"/>
                </a:solidFill>
              </a:rPr>
              <a:t>Så galt kan det gå når man glemmer før, under og efter i forandringsprocesser </a:t>
            </a:r>
            <a:endParaRPr lang="da-DK" sz="4800" dirty="0">
              <a:solidFill>
                <a:srgbClr val="C00000"/>
              </a:solidFill>
            </a:endParaRPr>
          </a:p>
        </p:txBody>
      </p:sp>
      <p:sp>
        <p:nvSpPr>
          <p:cNvPr id="3" name="Undertitel 2"/>
          <p:cNvSpPr>
            <a:spLocks noGrp="1"/>
          </p:cNvSpPr>
          <p:nvPr>
            <p:ph type="subTitle" idx="1"/>
          </p:nvPr>
        </p:nvSpPr>
        <p:spPr/>
        <p:txBody>
          <a:bodyPr/>
          <a:lstStyle/>
          <a:p>
            <a:endParaRPr lang="da-DK" dirty="0" smtClean="0"/>
          </a:p>
          <a:p>
            <a:endParaRPr lang="da-DK" dirty="0"/>
          </a:p>
          <a:p>
            <a:r>
              <a:rPr lang="da-DK" sz="2800" dirty="0" smtClean="0"/>
              <a:t>En fortælling fra det virkelige liv…</a:t>
            </a:r>
            <a:endParaRPr lang="da-DK" sz="2800" dirty="0"/>
          </a:p>
        </p:txBody>
      </p:sp>
    </p:spTree>
    <p:extLst>
      <p:ext uri="{BB962C8B-B14F-4D97-AF65-F5344CB8AC3E}">
        <p14:creationId xmlns:p14="http://schemas.microsoft.com/office/powerpoint/2010/main" val="103414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Forventningsafstemning, et vigtigt modtryk til frustrationer</a:t>
            </a:r>
            <a:endParaRPr lang="da-DK" dirty="0"/>
          </a:p>
        </p:txBody>
      </p:sp>
      <p:sp>
        <p:nvSpPr>
          <p:cNvPr id="3" name="Pladsholder til indhold 2"/>
          <p:cNvSpPr>
            <a:spLocks noGrp="1"/>
          </p:cNvSpPr>
          <p:nvPr>
            <p:ph idx="1"/>
          </p:nvPr>
        </p:nvSpPr>
        <p:spPr/>
        <p:txBody>
          <a:bodyPr/>
          <a:lstStyle/>
          <a:p>
            <a:pPr marL="0" indent="0">
              <a:buNone/>
            </a:pPr>
            <a:endParaRPr lang="da-DK" dirty="0" smtClean="0"/>
          </a:p>
          <a:p>
            <a:pPr marL="0" indent="0">
              <a:buNone/>
            </a:pPr>
            <a:r>
              <a:rPr lang="da-DK" sz="3600" b="1" dirty="0" smtClean="0">
                <a:latin typeface="+mj-lt"/>
              </a:rPr>
              <a:t>Nærmeste leders ansvar i alle nye sammenhænge </a:t>
            </a:r>
          </a:p>
          <a:p>
            <a:pPr>
              <a:buFontTx/>
              <a:buChar char="-"/>
            </a:pPr>
            <a:r>
              <a:rPr lang="da-DK" sz="3600" dirty="0" smtClean="0">
                <a:latin typeface="+mj-lt"/>
              </a:rPr>
              <a:t>Vi skal hver især vide, hvad vi forventer af hinanden og hvordan vi kan hjælpe hinanden i løsning af/retning mod kerneopgaven</a:t>
            </a:r>
          </a:p>
          <a:p>
            <a:pPr marL="0" indent="0">
              <a:buNone/>
            </a:pPr>
            <a:endParaRPr lang="da-DK" sz="3600" dirty="0">
              <a:latin typeface="+mj-lt"/>
            </a:endParaRPr>
          </a:p>
        </p:txBody>
      </p:sp>
    </p:spTree>
    <p:extLst>
      <p:ext uri="{BB962C8B-B14F-4D97-AF65-F5344CB8AC3E}">
        <p14:creationId xmlns:p14="http://schemas.microsoft.com/office/powerpoint/2010/main" val="10819691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b="1" dirty="0" smtClean="0"/>
              <a:t/>
            </a:r>
            <a:br>
              <a:rPr lang="da-DK" b="1" dirty="0" smtClean="0"/>
            </a:br>
            <a:r>
              <a:rPr lang="da-DK" b="1" dirty="0" smtClean="0"/>
              <a:t/>
            </a:r>
            <a:br>
              <a:rPr lang="da-DK" b="1" dirty="0" smtClean="0"/>
            </a:br>
            <a:r>
              <a:rPr lang="da-DK" b="1" dirty="0" smtClean="0"/>
              <a:t>TR/Dagplejer/</a:t>
            </a:r>
            <a:r>
              <a:rPr lang="da-DK" b="1" dirty="0" err="1" smtClean="0"/>
              <a:t>Dagplejepædag</a:t>
            </a:r>
            <a:r>
              <a:rPr lang="da-DK" b="1" dirty="0" smtClean="0"/>
              <a:t>/Ledelse</a:t>
            </a:r>
            <a:br>
              <a:rPr lang="da-DK" b="1" dirty="0" smtClean="0"/>
            </a:br>
            <a:r>
              <a:rPr lang="da-DK" b="1" dirty="0" smtClean="0"/>
              <a:t>	</a:t>
            </a:r>
            <a:r>
              <a:rPr lang="da-DK" dirty="0" smtClean="0"/>
              <a:t>Se hinanden som sparringspartnere, der vil 	organisationen det bedste</a:t>
            </a:r>
            <a:br>
              <a:rPr lang="da-DK" dirty="0" smtClean="0"/>
            </a:br>
            <a:r>
              <a:rPr lang="da-DK" dirty="0"/>
              <a:t>	</a:t>
            </a:r>
            <a:r>
              <a:rPr lang="da-DK" dirty="0" smtClean="0">
                <a:solidFill>
                  <a:schemeClr val="accent6"/>
                </a:solidFill>
              </a:rPr>
              <a:t>Kræver en modig FTR/AMR </a:t>
            </a:r>
            <a:r>
              <a:rPr lang="da-DK" dirty="0" smtClean="0">
                <a:solidFill>
                  <a:schemeClr val="accent6"/>
                </a:solidFill>
                <a:sym typeface="Wingdings"/>
              </a:rPr>
              <a:t></a:t>
            </a:r>
            <a:endParaRPr lang="da-DK" dirty="0">
              <a:solidFill>
                <a:schemeClr val="accent6"/>
              </a:solidFill>
            </a:endParaRPr>
          </a:p>
        </p:txBody>
      </p:sp>
      <p:sp>
        <p:nvSpPr>
          <p:cNvPr id="3" name="Pladsholder til indhold 2"/>
          <p:cNvSpPr>
            <a:spLocks noGrp="1"/>
          </p:cNvSpPr>
          <p:nvPr>
            <p:ph idx="1"/>
          </p:nvPr>
        </p:nvSpPr>
        <p:spPr>
          <a:xfrm>
            <a:off x="838200" y="3267455"/>
            <a:ext cx="10515600" cy="2909507"/>
          </a:xfrm>
        </p:spPr>
        <p:txBody>
          <a:bodyPr/>
          <a:lstStyle/>
          <a:p>
            <a:r>
              <a:rPr lang="da-DK" dirty="0" smtClean="0"/>
              <a:t>Respekt for hinandens forskellige rolle og funktion</a:t>
            </a:r>
          </a:p>
          <a:p>
            <a:pPr lvl="1"/>
            <a:r>
              <a:rPr lang="da-DK" dirty="0" smtClean="0"/>
              <a:t>For medlemmet/medarbejderen</a:t>
            </a:r>
          </a:p>
          <a:p>
            <a:pPr lvl="1"/>
            <a:r>
              <a:rPr lang="da-DK" dirty="0" smtClean="0"/>
              <a:t>For helheden</a:t>
            </a:r>
            <a:endParaRPr lang="da-DK" dirty="0"/>
          </a:p>
          <a:p>
            <a:r>
              <a:rPr lang="da-DK" dirty="0" smtClean="0"/>
              <a:t>Forventningsafstemning fra sag til sag</a:t>
            </a:r>
          </a:p>
          <a:p>
            <a:r>
              <a:rPr lang="da-DK" dirty="0" smtClean="0"/>
              <a:t>Eksempel fra omsorgssamtaler/rundbordssamtaler</a:t>
            </a:r>
          </a:p>
        </p:txBody>
      </p:sp>
    </p:spTree>
    <p:extLst>
      <p:ext uri="{BB962C8B-B14F-4D97-AF65-F5344CB8AC3E}">
        <p14:creationId xmlns:p14="http://schemas.microsoft.com/office/powerpoint/2010/main" val="18511274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02495"/>
            <a:ext cx="10515600" cy="1325563"/>
          </a:xfrm>
        </p:spPr>
        <p:txBody>
          <a:bodyPr>
            <a:normAutofit fontScale="90000"/>
          </a:bodyPr>
          <a:lstStyle/>
          <a:p>
            <a:r>
              <a:rPr lang="da-DK" dirty="0" smtClean="0"/>
              <a:t/>
            </a:r>
            <a:br>
              <a:rPr lang="da-DK" dirty="0" smtClean="0"/>
            </a:br>
            <a:r>
              <a:rPr lang="da-DK" dirty="0" smtClean="0"/>
              <a:t>Eksempler </a:t>
            </a:r>
            <a:br>
              <a:rPr lang="da-DK" dirty="0" smtClean="0"/>
            </a:br>
            <a:endParaRPr lang="da-DK" dirty="0"/>
          </a:p>
        </p:txBody>
      </p:sp>
      <p:sp>
        <p:nvSpPr>
          <p:cNvPr id="3" name="Pladsholder til indhold 2"/>
          <p:cNvSpPr>
            <a:spLocks noGrp="1"/>
          </p:cNvSpPr>
          <p:nvPr>
            <p:ph idx="1"/>
          </p:nvPr>
        </p:nvSpPr>
        <p:spPr/>
        <p:txBody>
          <a:bodyPr>
            <a:normAutofit/>
          </a:bodyPr>
          <a:lstStyle/>
          <a:p>
            <a:r>
              <a:rPr lang="da-DK" dirty="0" smtClean="0"/>
              <a:t>Sparring på en legestuegruppe</a:t>
            </a:r>
          </a:p>
          <a:p>
            <a:r>
              <a:rPr lang="da-DK" dirty="0" smtClean="0"/>
              <a:t>Drøftelse af omsorgssamtaler/advarsler etc.</a:t>
            </a:r>
          </a:p>
          <a:p>
            <a:r>
              <a:rPr lang="da-DK" dirty="0" smtClean="0"/>
              <a:t>Drøftelse af kritik på en dagplejepædagog</a:t>
            </a:r>
          </a:p>
          <a:p>
            <a:r>
              <a:rPr lang="da-DK" dirty="0" smtClean="0"/>
              <a:t>Drøftelse af kritik af lederen</a:t>
            </a:r>
          </a:p>
          <a:p>
            <a:r>
              <a:rPr lang="da-DK" dirty="0" err="1" smtClean="0"/>
              <a:t>Startegi</a:t>
            </a:r>
            <a:r>
              <a:rPr lang="da-DK" dirty="0" smtClean="0"/>
              <a:t> for præsentation af et nyt tiltag</a:t>
            </a:r>
          </a:p>
          <a:p>
            <a:r>
              <a:rPr lang="da-DK" dirty="0" smtClean="0"/>
              <a:t>Håndtering af en ”</a:t>
            </a:r>
            <a:r>
              <a:rPr lang="da-DK" dirty="0" err="1" smtClean="0"/>
              <a:t>surstråler</a:t>
            </a:r>
            <a:r>
              <a:rPr lang="da-DK" dirty="0" smtClean="0"/>
              <a:t>”</a:t>
            </a:r>
          </a:p>
          <a:p>
            <a:r>
              <a:rPr lang="da-DK" dirty="0" smtClean="0"/>
              <a:t>Drøftelse af større medansvar for MED-udvalgsmedlemmet</a:t>
            </a:r>
          </a:p>
          <a:p>
            <a:r>
              <a:rPr lang="da-DK" dirty="0" err="1" smtClean="0"/>
              <a:t>Facilitering</a:t>
            </a:r>
            <a:r>
              <a:rPr lang="da-DK" dirty="0" smtClean="0"/>
              <a:t> af møder</a:t>
            </a:r>
            <a:endParaRPr lang="da-DK" dirty="0"/>
          </a:p>
        </p:txBody>
      </p:sp>
    </p:spTree>
    <p:extLst>
      <p:ext uri="{BB962C8B-B14F-4D97-AF65-F5344CB8AC3E}">
        <p14:creationId xmlns:p14="http://schemas.microsoft.com/office/powerpoint/2010/main" val="18589398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accent1"/>
          </a:solidFill>
        </p:spPr>
        <p:txBody>
          <a:bodyPr/>
          <a:lstStyle/>
          <a:p>
            <a:r>
              <a:rPr lang="da-DK" dirty="0" smtClean="0">
                <a:solidFill>
                  <a:schemeClr val="bg1"/>
                </a:solidFill>
              </a:rPr>
              <a:t>Opgave: Forventningsafstemning</a:t>
            </a:r>
            <a:endParaRPr lang="da-DK" dirty="0">
              <a:solidFill>
                <a:schemeClr val="bg1"/>
              </a:solidFill>
            </a:endParaRPr>
          </a:p>
        </p:txBody>
      </p:sp>
      <p:sp>
        <p:nvSpPr>
          <p:cNvPr id="3" name="Pladsholder til indhold 2"/>
          <p:cNvSpPr>
            <a:spLocks noGrp="1"/>
          </p:cNvSpPr>
          <p:nvPr>
            <p:ph sz="half" idx="1"/>
          </p:nvPr>
        </p:nvSpPr>
        <p:spPr/>
        <p:txBody>
          <a:bodyPr>
            <a:normAutofit/>
          </a:bodyPr>
          <a:lstStyle/>
          <a:p>
            <a:r>
              <a:rPr lang="da-DK" dirty="0" smtClean="0"/>
              <a:t>Gå 2 – 3 sammen</a:t>
            </a:r>
          </a:p>
          <a:p>
            <a:r>
              <a:rPr lang="da-DK" dirty="0" smtClean="0"/>
              <a:t>Fortæl hvordan du arbejder med forventningsafstemning med enten </a:t>
            </a:r>
          </a:p>
          <a:p>
            <a:pPr lvl="1"/>
            <a:r>
              <a:rPr lang="da-DK" dirty="0" smtClean="0"/>
              <a:t>nærmeste leder </a:t>
            </a:r>
            <a:endParaRPr lang="da-DK" dirty="0"/>
          </a:p>
          <a:p>
            <a:pPr lvl="1"/>
            <a:r>
              <a:rPr lang="da-DK" dirty="0" smtClean="0"/>
              <a:t>egen legestuegruppe/team</a:t>
            </a:r>
          </a:p>
          <a:p>
            <a:pPr lvl="1"/>
            <a:r>
              <a:rPr lang="da-DK" dirty="0" smtClean="0"/>
              <a:t>TR kolleger</a:t>
            </a:r>
          </a:p>
          <a:p>
            <a:r>
              <a:rPr lang="da-DK" dirty="0" smtClean="0"/>
              <a:t>Skriv ned hvis der er noget du vil hjem og gøre mere af</a:t>
            </a:r>
            <a:r>
              <a:rPr lang="da-DK" dirty="0"/>
              <a:t/>
            </a:r>
            <a:br>
              <a:rPr lang="da-DK" dirty="0"/>
            </a:br>
            <a:endParaRPr lang="da-DK" dirty="0" smtClean="0"/>
          </a:p>
        </p:txBody>
      </p:sp>
      <p:pic>
        <p:nvPicPr>
          <p:cNvPr id="5" name="Pladsholder til indhold 4"/>
          <p:cNvPicPr>
            <a:picLocks noGrp="1" noChangeAspect="1"/>
          </p:cNvPicPr>
          <p:nvPr>
            <p:ph sz="half" idx="2"/>
          </p:nvPr>
        </p:nvPicPr>
        <p:blipFill>
          <a:blip r:embed="rId3">
            <a:alphaModFix amt="35000"/>
            <a:extLst>
              <a:ext uri="{28A0092B-C50C-407E-A947-70E740481C1C}">
                <a14:useLocalDpi xmlns:a14="http://schemas.microsoft.com/office/drawing/2010/main" val="0"/>
              </a:ext>
            </a:extLst>
          </a:blip>
          <a:stretch>
            <a:fillRect/>
          </a:stretch>
        </p:blipFill>
        <p:spPr>
          <a:xfrm>
            <a:off x="7634110" y="2872404"/>
            <a:ext cx="3719689" cy="3719689"/>
          </a:xfrm>
        </p:spPr>
      </p:pic>
      <p:sp>
        <p:nvSpPr>
          <p:cNvPr id="4" name="Rektangel 3"/>
          <p:cNvSpPr/>
          <p:nvPr/>
        </p:nvSpPr>
        <p:spPr>
          <a:xfrm>
            <a:off x="983848" y="2967334"/>
            <a:ext cx="6736466" cy="1200329"/>
          </a:xfrm>
          <a:prstGeom prst="rect">
            <a:avLst/>
          </a:prstGeom>
        </p:spPr>
        <p:txBody>
          <a:bodyPr wrap="square">
            <a:spAutoFit/>
          </a:bodyPr>
          <a:lstStyle/>
          <a:p>
            <a:r>
              <a:rPr lang="da-DK" dirty="0"/>
              <a:t/>
            </a:r>
            <a:br>
              <a:rPr lang="da-DK" dirty="0"/>
            </a:br>
            <a:endParaRPr lang="da-DK" dirty="0" smtClean="0"/>
          </a:p>
          <a:p>
            <a:endParaRPr lang="da-DK" dirty="0"/>
          </a:p>
          <a:p>
            <a:endParaRPr lang="da-DK" dirty="0"/>
          </a:p>
        </p:txBody>
      </p:sp>
      <p:sp>
        <p:nvSpPr>
          <p:cNvPr id="6" name="Tekstfelt 5"/>
          <p:cNvSpPr txBox="1"/>
          <p:nvPr/>
        </p:nvSpPr>
        <p:spPr>
          <a:xfrm>
            <a:off x="7979079" y="3206663"/>
            <a:ext cx="3336106" cy="1569660"/>
          </a:xfrm>
          <a:prstGeom prst="rect">
            <a:avLst/>
          </a:prstGeom>
          <a:noFill/>
        </p:spPr>
        <p:txBody>
          <a:bodyPr wrap="none" rtlCol="0">
            <a:spAutoFit/>
          </a:bodyPr>
          <a:lstStyle/>
          <a:p>
            <a:r>
              <a:rPr lang="da-DK" sz="2400" dirty="0" smtClean="0"/>
              <a:t>Leders ansvar at sikre </a:t>
            </a:r>
          </a:p>
          <a:p>
            <a:r>
              <a:rPr lang="da-DK" sz="2400" dirty="0"/>
              <a:t>a</a:t>
            </a:r>
            <a:r>
              <a:rPr lang="da-DK" sz="2400" dirty="0" smtClean="0"/>
              <a:t>t der </a:t>
            </a:r>
            <a:endParaRPr lang="da-DK" sz="2400" dirty="0"/>
          </a:p>
          <a:p>
            <a:r>
              <a:rPr lang="da-DK" sz="2400" dirty="0" smtClean="0"/>
              <a:t>forventningsafstemmes i </a:t>
            </a:r>
          </a:p>
          <a:p>
            <a:r>
              <a:rPr lang="da-DK" sz="2400" dirty="0" smtClean="0"/>
              <a:t>organisationer</a:t>
            </a:r>
            <a:endParaRPr lang="da-DK" sz="2400" dirty="0"/>
          </a:p>
        </p:txBody>
      </p:sp>
    </p:spTree>
    <p:extLst>
      <p:ext uri="{BB962C8B-B14F-4D97-AF65-F5344CB8AC3E}">
        <p14:creationId xmlns:p14="http://schemas.microsoft.com/office/powerpoint/2010/main" val="14123028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4" name="Pladsholder til indhold 4"/>
          <p:cNvPicPr>
            <a:picLocks noGrp="1" noChangeAspect="1"/>
          </p:cNvPicPr>
          <p:nvPr>
            <p:ph idx="1"/>
          </p:nvPr>
        </p:nvPicPr>
        <p:blipFill>
          <a:blip r:embed="rId2">
            <a:alphaModFix amt="35000"/>
            <a:extLst>
              <a:ext uri="{28A0092B-C50C-407E-A947-70E740481C1C}">
                <a14:useLocalDpi xmlns:a14="http://schemas.microsoft.com/office/drawing/2010/main" val="0"/>
              </a:ext>
            </a:extLst>
          </a:blip>
          <a:stretch>
            <a:fillRect/>
          </a:stretch>
        </p:blipFill>
        <p:spPr>
          <a:xfrm>
            <a:off x="838200" y="1690688"/>
            <a:ext cx="10988040" cy="4212557"/>
          </a:xfrm>
        </p:spPr>
      </p:pic>
      <p:sp>
        <p:nvSpPr>
          <p:cNvPr id="5" name="Tekstfelt 4"/>
          <p:cNvSpPr txBox="1"/>
          <p:nvPr/>
        </p:nvSpPr>
        <p:spPr>
          <a:xfrm>
            <a:off x="838200" y="2033516"/>
            <a:ext cx="16600643" cy="3046988"/>
          </a:xfrm>
          <a:prstGeom prst="rect">
            <a:avLst/>
          </a:prstGeom>
          <a:noFill/>
        </p:spPr>
        <p:txBody>
          <a:bodyPr wrap="square" rtlCol="0">
            <a:spAutoFit/>
          </a:bodyPr>
          <a:lstStyle/>
          <a:p>
            <a:r>
              <a:rPr lang="da-DK" sz="3200" dirty="0" smtClean="0"/>
              <a:t>Det perfekte arbejdsliv/liv findes ikke, </a:t>
            </a:r>
          </a:p>
          <a:p>
            <a:r>
              <a:rPr lang="da-DK" sz="3200" dirty="0" smtClean="0"/>
              <a:t>men jo mere du handler ud fra din indre motivation, </a:t>
            </a:r>
          </a:p>
          <a:p>
            <a:r>
              <a:rPr lang="da-DK" sz="3200" dirty="0" smtClean="0"/>
              <a:t>des større arbejdsglæde </a:t>
            </a:r>
          </a:p>
          <a:p>
            <a:r>
              <a:rPr lang="da-DK" sz="3200" dirty="0" smtClean="0"/>
              <a:t>og glæde ved livet vil du opleve - </a:t>
            </a:r>
          </a:p>
          <a:p>
            <a:endParaRPr lang="da-DK" sz="3200" dirty="0"/>
          </a:p>
          <a:p>
            <a:endParaRPr lang="da-DK" sz="3200" dirty="0"/>
          </a:p>
        </p:txBody>
      </p:sp>
    </p:spTree>
    <p:extLst>
      <p:ext uri="{BB962C8B-B14F-4D97-AF65-F5344CB8AC3E}">
        <p14:creationId xmlns:p14="http://schemas.microsoft.com/office/powerpoint/2010/main" val="4728462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Eudamonisk</a:t>
            </a:r>
            <a:r>
              <a:rPr lang="da-DK" dirty="0" smtClean="0"/>
              <a:t> ledelse</a:t>
            </a:r>
            <a:endParaRPr lang="da-DK" dirty="0"/>
          </a:p>
        </p:txBody>
      </p:sp>
      <p:sp>
        <p:nvSpPr>
          <p:cNvPr id="3" name="Pladsholder til indhold 2"/>
          <p:cNvSpPr>
            <a:spLocks noGrp="1"/>
          </p:cNvSpPr>
          <p:nvPr>
            <p:ph sz="half" idx="1"/>
          </p:nvPr>
        </p:nvSpPr>
        <p:spPr/>
        <p:txBody>
          <a:bodyPr/>
          <a:lstStyle/>
          <a:p>
            <a:pPr marL="0" indent="0">
              <a:buNone/>
            </a:pPr>
            <a:r>
              <a:rPr lang="da-DK" dirty="0" smtClean="0"/>
              <a:t>Fra </a:t>
            </a:r>
          </a:p>
          <a:p>
            <a:pPr marL="0" indent="0">
              <a:buNone/>
            </a:pPr>
            <a:r>
              <a:rPr lang="da-DK" dirty="0"/>
              <a:t>S</a:t>
            </a:r>
            <a:r>
              <a:rPr lang="da-DK" dirty="0" smtClean="0"/>
              <a:t>ocial kapital</a:t>
            </a:r>
            <a:endParaRPr lang="da-DK" dirty="0"/>
          </a:p>
        </p:txBody>
      </p:sp>
      <p:sp>
        <p:nvSpPr>
          <p:cNvPr id="4" name="Pladsholder til indhold 3"/>
          <p:cNvSpPr>
            <a:spLocks noGrp="1"/>
          </p:cNvSpPr>
          <p:nvPr>
            <p:ph sz="half" idx="2"/>
          </p:nvPr>
        </p:nvSpPr>
        <p:spPr/>
        <p:txBody>
          <a:bodyPr/>
          <a:lstStyle/>
          <a:p>
            <a:pPr marL="0" indent="0">
              <a:buNone/>
            </a:pPr>
            <a:r>
              <a:rPr lang="da-DK" dirty="0" smtClean="0"/>
              <a:t>Til</a:t>
            </a:r>
          </a:p>
          <a:p>
            <a:pPr marL="0" indent="0">
              <a:buNone/>
            </a:pPr>
            <a:r>
              <a:rPr lang="da-DK" dirty="0" smtClean="0"/>
              <a:t>Psykologisk kapital</a:t>
            </a:r>
            <a:endParaRPr lang="da-DK" dirty="0"/>
          </a:p>
        </p:txBody>
      </p:sp>
      <p:sp>
        <p:nvSpPr>
          <p:cNvPr id="6" name="Højrepil 5"/>
          <p:cNvSpPr/>
          <p:nvPr/>
        </p:nvSpPr>
        <p:spPr>
          <a:xfrm>
            <a:off x="3895595" y="1941535"/>
            <a:ext cx="1491975" cy="7014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240803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rude 1"/>
          <p:cNvSpPr/>
          <p:nvPr/>
        </p:nvSpPr>
        <p:spPr>
          <a:xfrm>
            <a:off x="382137" y="1965278"/>
            <a:ext cx="2470245" cy="439457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7" name="Tekstfelt 6"/>
          <p:cNvSpPr txBox="1"/>
          <p:nvPr/>
        </p:nvSpPr>
        <p:spPr>
          <a:xfrm>
            <a:off x="709684" y="2279176"/>
            <a:ext cx="1825817" cy="769441"/>
          </a:xfrm>
          <a:prstGeom prst="rect">
            <a:avLst/>
          </a:prstGeom>
          <a:noFill/>
        </p:spPr>
        <p:txBody>
          <a:bodyPr wrap="square" rtlCol="0">
            <a:spAutoFit/>
          </a:bodyPr>
          <a:lstStyle/>
          <a:p>
            <a:r>
              <a:rPr lang="da-DK" sz="2200" dirty="0" smtClean="0">
                <a:latin typeface="Arial" charset="0"/>
                <a:ea typeface="Arial" charset="0"/>
                <a:cs typeface="Arial" charset="0"/>
              </a:rPr>
              <a:t>Økonomisk kapital</a:t>
            </a:r>
            <a:endParaRPr lang="da-DK" sz="2200" dirty="0">
              <a:latin typeface="Arial" charset="0"/>
              <a:ea typeface="Arial" charset="0"/>
              <a:cs typeface="Arial" charset="0"/>
            </a:endParaRPr>
          </a:p>
        </p:txBody>
      </p:sp>
      <p:sp>
        <p:nvSpPr>
          <p:cNvPr id="8" name="Tekstfelt 7"/>
          <p:cNvSpPr txBox="1"/>
          <p:nvPr/>
        </p:nvSpPr>
        <p:spPr>
          <a:xfrm>
            <a:off x="709685" y="3480179"/>
            <a:ext cx="1825816" cy="400110"/>
          </a:xfrm>
          <a:prstGeom prst="rect">
            <a:avLst/>
          </a:prstGeom>
          <a:solidFill>
            <a:schemeClr val="accent1">
              <a:lumMod val="60000"/>
              <a:lumOff val="40000"/>
            </a:schemeClr>
          </a:solidFill>
        </p:spPr>
        <p:txBody>
          <a:bodyPr wrap="square" rtlCol="0">
            <a:spAutoFit/>
          </a:bodyPr>
          <a:lstStyle/>
          <a:p>
            <a:pPr algn="ctr"/>
            <a:r>
              <a:rPr lang="da-DK" sz="2000" dirty="0" err="1" smtClean="0"/>
              <a:t>What</a:t>
            </a:r>
            <a:r>
              <a:rPr lang="da-DK" sz="2000" dirty="0" smtClean="0"/>
              <a:t> </a:t>
            </a:r>
            <a:r>
              <a:rPr lang="da-DK" sz="2000" dirty="0" err="1" smtClean="0"/>
              <a:t>you</a:t>
            </a:r>
            <a:r>
              <a:rPr lang="da-DK" sz="2000" dirty="0" smtClean="0"/>
              <a:t> have</a:t>
            </a:r>
            <a:endParaRPr lang="da-DK" sz="2000" dirty="0"/>
          </a:p>
        </p:txBody>
      </p:sp>
      <p:sp>
        <p:nvSpPr>
          <p:cNvPr id="9" name="Tekstfelt 8"/>
          <p:cNvSpPr txBox="1"/>
          <p:nvPr/>
        </p:nvSpPr>
        <p:spPr>
          <a:xfrm>
            <a:off x="706165" y="4019014"/>
            <a:ext cx="2295748" cy="969496"/>
          </a:xfrm>
          <a:prstGeom prst="rect">
            <a:avLst/>
          </a:prstGeom>
          <a:noFill/>
        </p:spPr>
        <p:txBody>
          <a:bodyPr wrap="square" rtlCol="0">
            <a:spAutoFit/>
          </a:bodyPr>
          <a:lstStyle/>
          <a:p>
            <a:r>
              <a:rPr lang="da-DK" sz="1900" dirty="0" smtClean="0">
                <a:latin typeface="Arial" charset="0"/>
                <a:ea typeface="Arial" charset="0"/>
                <a:cs typeface="Arial" charset="0"/>
              </a:rPr>
              <a:t>Penge</a:t>
            </a:r>
          </a:p>
          <a:p>
            <a:r>
              <a:rPr lang="da-DK" sz="1900" dirty="0" smtClean="0">
                <a:latin typeface="Arial" charset="0"/>
                <a:ea typeface="Arial" charset="0"/>
                <a:cs typeface="Arial" charset="0"/>
              </a:rPr>
              <a:t>Materielle </a:t>
            </a:r>
          </a:p>
          <a:p>
            <a:r>
              <a:rPr lang="da-DK" sz="1900" dirty="0" smtClean="0">
                <a:latin typeface="Arial" charset="0"/>
                <a:ea typeface="Arial" charset="0"/>
                <a:cs typeface="Arial" charset="0"/>
              </a:rPr>
              <a:t>goder</a:t>
            </a:r>
            <a:endParaRPr lang="da-DK" sz="1900" dirty="0">
              <a:latin typeface="Arial" charset="0"/>
              <a:ea typeface="Arial" charset="0"/>
              <a:cs typeface="Arial" charset="0"/>
            </a:endParaRPr>
          </a:p>
        </p:txBody>
      </p:sp>
      <p:sp>
        <p:nvSpPr>
          <p:cNvPr id="14" name="Tekstrude 13"/>
          <p:cNvSpPr/>
          <p:nvPr/>
        </p:nvSpPr>
        <p:spPr>
          <a:xfrm>
            <a:off x="6401297" y="1965278"/>
            <a:ext cx="2470245" cy="439457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15" name="Tekstfelt 14"/>
          <p:cNvSpPr txBox="1"/>
          <p:nvPr/>
        </p:nvSpPr>
        <p:spPr>
          <a:xfrm>
            <a:off x="6741993" y="2279176"/>
            <a:ext cx="2159797" cy="430887"/>
          </a:xfrm>
          <a:prstGeom prst="rect">
            <a:avLst/>
          </a:prstGeom>
          <a:noFill/>
        </p:spPr>
        <p:txBody>
          <a:bodyPr wrap="square" rtlCol="0">
            <a:spAutoFit/>
          </a:bodyPr>
          <a:lstStyle/>
          <a:p>
            <a:r>
              <a:rPr lang="da-DK" sz="2200" dirty="0" smtClean="0">
                <a:latin typeface="Arial" charset="0"/>
                <a:ea typeface="Arial" charset="0"/>
                <a:cs typeface="Arial" charset="0"/>
              </a:rPr>
              <a:t>Social kapital</a:t>
            </a:r>
            <a:endParaRPr lang="da-DK" sz="2200" dirty="0">
              <a:latin typeface="Arial" charset="0"/>
              <a:ea typeface="Arial" charset="0"/>
              <a:cs typeface="Arial" charset="0"/>
            </a:endParaRPr>
          </a:p>
        </p:txBody>
      </p:sp>
      <p:sp>
        <p:nvSpPr>
          <p:cNvPr id="16" name="Tekstfelt 15"/>
          <p:cNvSpPr txBox="1"/>
          <p:nvPr/>
        </p:nvSpPr>
        <p:spPr>
          <a:xfrm>
            <a:off x="6741994" y="3480179"/>
            <a:ext cx="1815152" cy="400110"/>
          </a:xfrm>
          <a:prstGeom prst="rect">
            <a:avLst/>
          </a:prstGeom>
          <a:solidFill>
            <a:schemeClr val="accent1">
              <a:lumMod val="60000"/>
              <a:lumOff val="40000"/>
            </a:schemeClr>
          </a:solidFill>
        </p:spPr>
        <p:txBody>
          <a:bodyPr wrap="square" rtlCol="0">
            <a:spAutoFit/>
          </a:bodyPr>
          <a:lstStyle/>
          <a:p>
            <a:pPr algn="ctr"/>
            <a:r>
              <a:rPr lang="da-DK" sz="2000" dirty="0" err="1" smtClean="0"/>
              <a:t>Who</a:t>
            </a:r>
            <a:r>
              <a:rPr lang="da-DK" sz="2000" dirty="0" smtClean="0"/>
              <a:t> </a:t>
            </a:r>
            <a:r>
              <a:rPr lang="da-DK" sz="2000" dirty="0" err="1" smtClean="0"/>
              <a:t>you</a:t>
            </a:r>
            <a:r>
              <a:rPr lang="da-DK" sz="2000" dirty="0" smtClean="0"/>
              <a:t> know</a:t>
            </a:r>
            <a:endParaRPr lang="da-DK" sz="2000" dirty="0"/>
          </a:p>
        </p:txBody>
      </p:sp>
      <p:sp>
        <p:nvSpPr>
          <p:cNvPr id="17" name="Tekstfelt 16"/>
          <p:cNvSpPr txBox="1"/>
          <p:nvPr/>
        </p:nvSpPr>
        <p:spPr>
          <a:xfrm>
            <a:off x="6741993" y="4012442"/>
            <a:ext cx="2159798" cy="1846659"/>
          </a:xfrm>
          <a:prstGeom prst="rect">
            <a:avLst/>
          </a:prstGeom>
          <a:noFill/>
        </p:spPr>
        <p:txBody>
          <a:bodyPr wrap="square" rtlCol="0">
            <a:spAutoFit/>
          </a:bodyPr>
          <a:lstStyle/>
          <a:p>
            <a:r>
              <a:rPr lang="da-DK" sz="1900" dirty="0" smtClean="0">
                <a:latin typeface="Arial" charset="0"/>
                <a:ea typeface="Arial" charset="0"/>
                <a:cs typeface="Arial" charset="0"/>
              </a:rPr>
              <a:t>Relationer</a:t>
            </a:r>
          </a:p>
          <a:p>
            <a:pPr marL="342900" indent="-342900">
              <a:buFontTx/>
              <a:buChar char="-"/>
            </a:pPr>
            <a:r>
              <a:rPr lang="da-DK" sz="1900" dirty="0" smtClean="0">
                <a:latin typeface="Arial" charset="0"/>
                <a:ea typeface="Arial" charset="0"/>
                <a:cs typeface="Arial" charset="0"/>
              </a:rPr>
              <a:t>Familie</a:t>
            </a:r>
          </a:p>
          <a:p>
            <a:pPr marL="342900" indent="-342900">
              <a:buFontTx/>
              <a:buChar char="-"/>
            </a:pPr>
            <a:r>
              <a:rPr lang="da-DK" sz="1900" dirty="0" smtClean="0">
                <a:latin typeface="Arial" charset="0"/>
                <a:ea typeface="Arial" charset="0"/>
                <a:cs typeface="Arial" charset="0"/>
              </a:rPr>
              <a:t>Kolleger</a:t>
            </a:r>
          </a:p>
          <a:p>
            <a:pPr marL="342900" indent="-342900">
              <a:buFontTx/>
              <a:buChar char="-"/>
            </a:pPr>
            <a:r>
              <a:rPr lang="da-DK" sz="1900" dirty="0" smtClean="0">
                <a:latin typeface="Arial" charset="0"/>
                <a:ea typeface="Arial" charset="0"/>
                <a:cs typeface="Arial" charset="0"/>
              </a:rPr>
              <a:t>Venner</a:t>
            </a:r>
          </a:p>
          <a:p>
            <a:pPr marL="342900" indent="-342900">
              <a:buFontTx/>
              <a:buChar char="-"/>
            </a:pPr>
            <a:r>
              <a:rPr lang="da-DK" sz="1900" dirty="0" smtClean="0">
                <a:latin typeface="Arial" charset="0"/>
                <a:ea typeface="Arial" charset="0"/>
                <a:cs typeface="Arial" charset="0"/>
              </a:rPr>
              <a:t>Netværk</a:t>
            </a:r>
          </a:p>
          <a:p>
            <a:endParaRPr lang="da-DK" sz="1900" dirty="0" smtClean="0">
              <a:latin typeface="Arial" charset="0"/>
              <a:ea typeface="Arial" charset="0"/>
              <a:cs typeface="Arial" charset="0"/>
            </a:endParaRPr>
          </a:p>
        </p:txBody>
      </p:sp>
      <p:sp>
        <p:nvSpPr>
          <p:cNvPr id="18" name="Tekstrude 17"/>
          <p:cNvSpPr/>
          <p:nvPr/>
        </p:nvSpPr>
        <p:spPr>
          <a:xfrm>
            <a:off x="9412636" y="1965278"/>
            <a:ext cx="2470245" cy="439457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19" name="Tekstfelt 18"/>
          <p:cNvSpPr txBox="1"/>
          <p:nvPr/>
        </p:nvSpPr>
        <p:spPr>
          <a:xfrm>
            <a:off x="9734850" y="2279176"/>
            <a:ext cx="1825816" cy="769441"/>
          </a:xfrm>
          <a:prstGeom prst="rect">
            <a:avLst/>
          </a:prstGeom>
          <a:noFill/>
        </p:spPr>
        <p:txBody>
          <a:bodyPr wrap="square" rtlCol="0">
            <a:spAutoFit/>
          </a:bodyPr>
          <a:lstStyle/>
          <a:p>
            <a:r>
              <a:rPr lang="da-DK" sz="2200" dirty="0" smtClean="0">
                <a:latin typeface="Arial" charset="0"/>
                <a:ea typeface="Arial" charset="0"/>
                <a:cs typeface="Arial" charset="0"/>
              </a:rPr>
              <a:t>Psykologisk kapital</a:t>
            </a:r>
            <a:endParaRPr lang="da-DK" sz="2200" dirty="0">
              <a:latin typeface="Arial" charset="0"/>
              <a:ea typeface="Arial" charset="0"/>
              <a:cs typeface="Arial" charset="0"/>
            </a:endParaRPr>
          </a:p>
        </p:txBody>
      </p:sp>
      <p:sp>
        <p:nvSpPr>
          <p:cNvPr id="20" name="Tekstfelt 19"/>
          <p:cNvSpPr txBox="1"/>
          <p:nvPr/>
        </p:nvSpPr>
        <p:spPr>
          <a:xfrm>
            <a:off x="9734850" y="3480179"/>
            <a:ext cx="1825816" cy="400110"/>
          </a:xfrm>
          <a:prstGeom prst="rect">
            <a:avLst/>
          </a:prstGeom>
          <a:solidFill>
            <a:schemeClr val="accent1">
              <a:lumMod val="60000"/>
              <a:lumOff val="40000"/>
            </a:schemeClr>
          </a:solidFill>
        </p:spPr>
        <p:txBody>
          <a:bodyPr wrap="square" rtlCol="0">
            <a:spAutoFit/>
          </a:bodyPr>
          <a:lstStyle/>
          <a:p>
            <a:pPr algn="ctr"/>
            <a:r>
              <a:rPr lang="da-DK" sz="2000" dirty="0" err="1" smtClean="0">
                <a:latin typeface="Arial" charset="0"/>
                <a:ea typeface="Arial" charset="0"/>
                <a:cs typeface="Arial" charset="0"/>
              </a:rPr>
              <a:t>Who</a:t>
            </a:r>
            <a:r>
              <a:rPr lang="da-DK" sz="2000" dirty="0" smtClean="0">
                <a:latin typeface="Arial" charset="0"/>
                <a:ea typeface="Arial" charset="0"/>
                <a:cs typeface="Arial" charset="0"/>
              </a:rPr>
              <a:t> </a:t>
            </a:r>
            <a:r>
              <a:rPr lang="da-DK" sz="2000" dirty="0" err="1" smtClean="0">
                <a:latin typeface="Arial" charset="0"/>
                <a:ea typeface="Arial" charset="0"/>
                <a:cs typeface="Arial" charset="0"/>
              </a:rPr>
              <a:t>you</a:t>
            </a:r>
            <a:r>
              <a:rPr lang="da-DK" sz="2000" dirty="0" smtClean="0">
                <a:latin typeface="Arial" charset="0"/>
                <a:ea typeface="Arial" charset="0"/>
                <a:cs typeface="Arial" charset="0"/>
              </a:rPr>
              <a:t> </a:t>
            </a:r>
            <a:r>
              <a:rPr lang="da-DK" sz="2000" dirty="0" err="1" smtClean="0">
                <a:latin typeface="Arial" charset="0"/>
                <a:ea typeface="Arial" charset="0"/>
                <a:cs typeface="Arial" charset="0"/>
              </a:rPr>
              <a:t>are</a:t>
            </a:r>
            <a:endParaRPr lang="da-DK" sz="2000" dirty="0">
              <a:latin typeface="Arial" charset="0"/>
              <a:ea typeface="Arial" charset="0"/>
              <a:cs typeface="Arial" charset="0"/>
            </a:endParaRPr>
          </a:p>
        </p:txBody>
      </p:sp>
      <p:sp>
        <p:nvSpPr>
          <p:cNvPr id="21" name="Tekstfelt 20"/>
          <p:cNvSpPr txBox="1"/>
          <p:nvPr/>
        </p:nvSpPr>
        <p:spPr>
          <a:xfrm>
            <a:off x="9734850" y="4012442"/>
            <a:ext cx="2295748" cy="1846659"/>
          </a:xfrm>
          <a:prstGeom prst="rect">
            <a:avLst/>
          </a:prstGeom>
          <a:noFill/>
        </p:spPr>
        <p:txBody>
          <a:bodyPr wrap="square" rtlCol="0">
            <a:spAutoFit/>
          </a:bodyPr>
          <a:lstStyle/>
          <a:p>
            <a:r>
              <a:rPr lang="da-DK" sz="1900" dirty="0" smtClean="0">
                <a:latin typeface="Arial" charset="0"/>
                <a:ea typeface="Arial" charset="0"/>
                <a:cs typeface="Arial" charset="0"/>
              </a:rPr>
              <a:t>Tillid</a:t>
            </a:r>
          </a:p>
          <a:p>
            <a:r>
              <a:rPr lang="da-DK" sz="1900" dirty="0" smtClean="0">
                <a:latin typeface="Arial" charset="0"/>
                <a:ea typeface="Arial" charset="0"/>
                <a:cs typeface="Arial" charset="0"/>
              </a:rPr>
              <a:t>Retfærdighed</a:t>
            </a:r>
          </a:p>
          <a:p>
            <a:r>
              <a:rPr lang="da-DK" sz="1900" dirty="0" smtClean="0">
                <a:latin typeface="Arial" charset="0"/>
                <a:ea typeface="Arial" charset="0"/>
                <a:cs typeface="Arial" charset="0"/>
              </a:rPr>
              <a:t>Håb</a:t>
            </a:r>
          </a:p>
          <a:p>
            <a:r>
              <a:rPr lang="da-DK" sz="1900" dirty="0" smtClean="0">
                <a:latin typeface="Arial" charset="0"/>
                <a:ea typeface="Arial" charset="0"/>
                <a:cs typeface="Arial" charset="0"/>
              </a:rPr>
              <a:t>Optimisme</a:t>
            </a:r>
          </a:p>
          <a:p>
            <a:r>
              <a:rPr lang="da-DK" sz="1900" b="1" dirty="0" smtClean="0">
                <a:latin typeface="Arial" charset="0"/>
                <a:ea typeface="Arial" charset="0"/>
                <a:cs typeface="Arial" charset="0"/>
              </a:rPr>
              <a:t>Mental robust-</a:t>
            </a:r>
          </a:p>
          <a:p>
            <a:r>
              <a:rPr lang="da-DK" sz="1900" b="1" dirty="0" smtClean="0">
                <a:latin typeface="Arial" charset="0"/>
                <a:ea typeface="Arial" charset="0"/>
                <a:cs typeface="Arial" charset="0"/>
              </a:rPr>
              <a:t>hed</a:t>
            </a:r>
            <a:endParaRPr lang="da-DK" sz="1900" b="1" dirty="0">
              <a:latin typeface="Arial" charset="0"/>
              <a:ea typeface="Arial" charset="0"/>
              <a:cs typeface="Arial" charset="0"/>
            </a:endParaRPr>
          </a:p>
        </p:txBody>
      </p:sp>
      <p:sp>
        <p:nvSpPr>
          <p:cNvPr id="22" name="Tekstrude 21"/>
          <p:cNvSpPr/>
          <p:nvPr/>
        </p:nvSpPr>
        <p:spPr>
          <a:xfrm>
            <a:off x="3389958" y="1965278"/>
            <a:ext cx="2470245" cy="439457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23" name="Tekstfelt 22"/>
          <p:cNvSpPr txBox="1"/>
          <p:nvPr/>
        </p:nvSpPr>
        <p:spPr>
          <a:xfrm>
            <a:off x="3703857" y="2279176"/>
            <a:ext cx="2156346" cy="769441"/>
          </a:xfrm>
          <a:prstGeom prst="rect">
            <a:avLst/>
          </a:prstGeom>
          <a:noFill/>
        </p:spPr>
        <p:txBody>
          <a:bodyPr wrap="square" rtlCol="0">
            <a:spAutoFit/>
          </a:bodyPr>
          <a:lstStyle/>
          <a:p>
            <a:r>
              <a:rPr lang="da-DK" sz="2200" dirty="0" smtClean="0">
                <a:latin typeface="Arial" charset="0"/>
                <a:ea typeface="Arial" charset="0"/>
                <a:cs typeface="Arial" charset="0"/>
              </a:rPr>
              <a:t>Menneskelig kapital</a:t>
            </a:r>
            <a:endParaRPr lang="da-DK" sz="2200" dirty="0">
              <a:latin typeface="Arial" charset="0"/>
              <a:ea typeface="Arial" charset="0"/>
              <a:cs typeface="Arial" charset="0"/>
            </a:endParaRPr>
          </a:p>
        </p:txBody>
      </p:sp>
      <p:sp>
        <p:nvSpPr>
          <p:cNvPr id="24" name="Tekstfelt 23"/>
          <p:cNvSpPr txBox="1"/>
          <p:nvPr/>
        </p:nvSpPr>
        <p:spPr>
          <a:xfrm>
            <a:off x="3717506" y="3480179"/>
            <a:ext cx="1825816" cy="400110"/>
          </a:xfrm>
          <a:prstGeom prst="rect">
            <a:avLst/>
          </a:prstGeom>
          <a:solidFill>
            <a:schemeClr val="accent1">
              <a:lumMod val="60000"/>
              <a:lumOff val="40000"/>
            </a:schemeClr>
          </a:solidFill>
        </p:spPr>
        <p:txBody>
          <a:bodyPr wrap="square" rtlCol="0">
            <a:spAutoFit/>
          </a:bodyPr>
          <a:lstStyle/>
          <a:p>
            <a:pPr algn="ctr"/>
            <a:r>
              <a:rPr lang="da-DK" sz="2000" dirty="0" err="1" smtClean="0"/>
              <a:t>What</a:t>
            </a:r>
            <a:r>
              <a:rPr lang="da-DK" sz="2000" dirty="0" smtClean="0"/>
              <a:t> </a:t>
            </a:r>
            <a:r>
              <a:rPr lang="da-DK" sz="2000" dirty="0" err="1" smtClean="0"/>
              <a:t>you</a:t>
            </a:r>
            <a:r>
              <a:rPr lang="da-DK" sz="2000" dirty="0" smtClean="0"/>
              <a:t> know</a:t>
            </a:r>
            <a:endParaRPr lang="da-DK" sz="2000" dirty="0"/>
          </a:p>
        </p:txBody>
      </p:sp>
      <p:sp>
        <p:nvSpPr>
          <p:cNvPr id="25" name="Tekstfelt 24"/>
          <p:cNvSpPr txBox="1"/>
          <p:nvPr/>
        </p:nvSpPr>
        <p:spPr>
          <a:xfrm>
            <a:off x="3717505" y="4012442"/>
            <a:ext cx="2295747" cy="1261884"/>
          </a:xfrm>
          <a:prstGeom prst="rect">
            <a:avLst/>
          </a:prstGeom>
          <a:noFill/>
        </p:spPr>
        <p:txBody>
          <a:bodyPr wrap="square" rtlCol="0">
            <a:spAutoFit/>
          </a:bodyPr>
          <a:lstStyle/>
          <a:p>
            <a:r>
              <a:rPr lang="da-DK" sz="1900" dirty="0" smtClean="0">
                <a:latin typeface="Arial" charset="0"/>
                <a:ea typeface="Arial" charset="0"/>
                <a:cs typeface="Arial" charset="0"/>
              </a:rPr>
              <a:t>Erfaringer</a:t>
            </a:r>
          </a:p>
          <a:p>
            <a:r>
              <a:rPr lang="da-DK" sz="1900" dirty="0" smtClean="0">
                <a:latin typeface="Arial" charset="0"/>
                <a:ea typeface="Arial" charset="0"/>
                <a:cs typeface="Arial" charset="0"/>
              </a:rPr>
              <a:t>Uddannelse</a:t>
            </a:r>
          </a:p>
          <a:p>
            <a:r>
              <a:rPr lang="da-DK" sz="1900" dirty="0" smtClean="0">
                <a:latin typeface="Arial" charset="0"/>
                <a:ea typeface="Arial" charset="0"/>
                <a:cs typeface="Arial" charset="0"/>
              </a:rPr>
              <a:t>Kompetence</a:t>
            </a:r>
          </a:p>
          <a:p>
            <a:r>
              <a:rPr lang="da-DK" sz="1900" dirty="0" smtClean="0">
                <a:latin typeface="Arial" charset="0"/>
                <a:ea typeface="Arial" charset="0"/>
                <a:cs typeface="Arial" charset="0"/>
              </a:rPr>
              <a:t>Viden</a:t>
            </a:r>
            <a:endParaRPr lang="da-DK" sz="1900" dirty="0">
              <a:latin typeface="Arial" charset="0"/>
              <a:ea typeface="Arial" charset="0"/>
              <a:cs typeface="Arial" charset="0"/>
            </a:endParaRPr>
          </a:p>
        </p:txBody>
      </p:sp>
      <p:sp>
        <p:nvSpPr>
          <p:cNvPr id="26" name="Tekstfelt 25"/>
          <p:cNvSpPr txBox="1"/>
          <p:nvPr/>
        </p:nvSpPr>
        <p:spPr>
          <a:xfrm>
            <a:off x="9253182" y="6550925"/>
            <a:ext cx="2629698" cy="369332"/>
          </a:xfrm>
          <a:prstGeom prst="rect">
            <a:avLst/>
          </a:prstGeom>
          <a:noFill/>
        </p:spPr>
        <p:txBody>
          <a:bodyPr wrap="square" rtlCol="0">
            <a:spAutoFit/>
          </a:bodyPr>
          <a:lstStyle/>
          <a:p>
            <a:r>
              <a:rPr lang="da-DK" dirty="0" smtClean="0"/>
              <a:t>Kilde: Luthans, 2004</a:t>
            </a:r>
            <a:endParaRPr lang="da-DK" dirty="0"/>
          </a:p>
        </p:txBody>
      </p:sp>
      <p:sp>
        <p:nvSpPr>
          <p:cNvPr id="27" name="Tekstfelt 26"/>
          <p:cNvSpPr txBox="1"/>
          <p:nvPr/>
        </p:nvSpPr>
        <p:spPr>
          <a:xfrm>
            <a:off x="1323833" y="873457"/>
            <a:ext cx="3183885" cy="523220"/>
          </a:xfrm>
          <a:prstGeom prst="rect">
            <a:avLst/>
          </a:prstGeom>
          <a:noFill/>
        </p:spPr>
        <p:txBody>
          <a:bodyPr wrap="none" rtlCol="0">
            <a:spAutoFit/>
          </a:bodyPr>
          <a:lstStyle/>
          <a:p>
            <a:r>
              <a:rPr lang="da-DK" sz="2800" dirty="0" smtClean="0">
                <a:latin typeface="Arial" charset="0"/>
                <a:ea typeface="Arial" charset="0"/>
                <a:cs typeface="Arial" charset="0"/>
              </a:rPr>
              <a:t>4 former for kapital</a:t>
            </a:r>
            <a:endParaRPr lang="da-DK" sz="2800" dirty="0">
              <a:latin typeface="Arial" charset="0"/>
              <a:ea typeface="Arial" charset="0"/>
              <a:cs typeface="Arial" charset="0"/>
            </a:endParaRPr>
          </a:p>
        </p:txBody>
      </p:sp>
      <p:sp>
        <p:nvSpPr>
          <p:cNvPr id="28" name="Højrepil 27"/>
          <p:cNvSpPr/>
          <p:nvPr/>
        </p:nvSpPr>
        <p:spPr>
          <a:xfrm>
            <a:off x="2879113" y="4121624"/>
            <a:ext cx="510845" cy="3820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Højrepil 28"/>
          <p:cNvSpPr/>
          <p:nvPr/>
        </p:nvSpPr>
        <p:spPr>
          <a:xfrm>
            <a:off x="5890452" y="4121624"/>
            <a:ext cx="495720" cy="3820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Højrepil 29"/>
          <p:cNvSpPr/>
          <p:nvPr/>
        </p:nvSpPr>
        <p:spPr>
          <a:xfrm>
            <a:off x="8901790" y="4121624"/>
            <a:ext cx="510845" cy="3820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9466880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Lidt om os</a:t>
            </a:r>
            <a:endParaRPr lang="da-DK" dirty="0"/>
          </a:p>
        </p:txBody>
      </p:sp>
      <p:sp>
        <p:nvSpPr>
          <p:cNvPr id="3" name="Pladsholder til indhold 2"/>
          <p:cNvSpPr>
            <a:spLocks noGrp="1"/>
          </p:cNvSpPr>
          <p:nvPr>
            <p:ph sz="half" idx="1"/>
          </p:nvPr>
        </p:nvSpPr>
        <p:spPr/>
        <p:txBody>
          <a:bodyPr>
            <a:normAutofit fontScale="85000" lnSpcReduction="10000"/>
          </a:bodyPr>
          <a:lstStyle/>
          <a:p>
            <a:pPr marL="0" indent="0">
              <a:buNone/>
            </a:pPr>
            <a:r>
              <a:rPr lang="da-DK" dirty="0" smtClean="0"/>
              <a:t>Tidligere dagplejer</a:t>
            </a:r>
          </a:p>
          <a:p>
            <a:pPr marL="0" indent="0">
              <a:buNone/>
            </a:pPr>
            <a:r>
              <a:rPr lang="da-DK" dirty="0" smtClean="0"/>
              <a:t>Frikøbt til FTR og AMR i 2007</a:t>
            </a:r>
          </a:p>
          <a:p>
            <a:pPr marL="0" indent="0">
              <a:buNone/>
            </a:pPr>
            <a:r>
              <a:rPr lang="da-DK" dirty="0" smtClean="0"/>
              <a:t>Fælles kultur</a:t>
            </a:r>
          </a:p>
          <a:p>
            <a:pPr marL="0" indent="0">
              <a:buNone/>
            </a:pPr>
            <a:r>
              <a:rPr lang="da-DK" dirty="0"/>
              <a:t>Fælles retning</a:t>
            </a:r>
          </a:p>
          <a:p>
            <a:pPr marL="0" indent="0">
              <a:buNone/>
            </a:pPr>
            <a:r>
              <a:rPr lang="da-DK" dirty="0" smtClean="0"/>
              <a:t>Individet i organisationen</a:t>
            </a:r>
          </a:p>
          <a:p>
            <a:pPr marL="0" indent="0">
              <a:buNone/>
            </a:pPr>
            <a:r>
              <a:rPr lang="da-DK" dirty="0" smtClean="0"/>
              <a:t>Enighed om uenighed</a:t>
            </a:r>
          </a:p>
          <a:p>
            <a:pPr marL="0" indent="0">
              <a:buNone/>
            </a:pPr>
            <a:r>
              <a:rPr lang="da-DK" dirty="0" smtClean="0"/>
              <a:t>Se dagplejen i et helikopterperspektiv</a:t>
            </a:r>
          </a:p>
          <a:p>
            <a:pPr marL="0" indent="0">
              <a:buNone/>
            </a:pPr>
            <a:r>
              <a:rPr lang="da-DK" dirty="0" smtClean="0"/>
              <a:t>Skabe mening </a:t>
            </a:r>
          </a:p>
          <a:p>
            <a:pPr marL="0" indent="0">
              <a:buNone/>
            </a:pPr>
            <a:r>
              <a:rPr lang="da-DK" dirty="0" smtClean="0"/>
              <a:t>Er i gang med en akademiuddannelse i ledelse</a:t>
            </a:r>
            <a:endParaRPr lang="da-DK" dirty="0"/>
          </a:p>
        </p:txBody>
      </p:sp>
      <p:sp>
        <p:nvSpPr>
          <p:cNvPr id="4" name="Pladsholder til indhold 3"/>
          <p:cNvSpPr>
            <a:spLocks noGrp="1"/>
          </p:cNvSpPr>
          <p:nvPr>
            <p:ph sz="half" idx="2"/>
          </p:nvPr>
        </p:nvSpPr>
        <p:spPr/>
        <p:txBody>
          <a:bodyPr>
            <a:normAutofit fontScale="85000" lnSpcReduction="10000"/>
          </a:bodyPr>
          <a:lstStyle/>
          <a:p>
            <a:pPr marL="0" indent="0">
              <a:buNone/>
            </a:pPr>
            <a:r>
              <a:rPr lang="da-DK" dirty="0" smtClean="0"/>
              <a:t>Pædagog - vuggestue, børnehave, fritidshjem, integration, </a:t>
            </a:r>
          </a:p>
          <a:p>
            <a:pPr marL="0" indent="0">
              <a:buNone/>
            </a:pPr>
            <a:r>
              <a:rPr lang="da-DK" b="1" dirty="0" smtClean="0"/>
              <a:t>Dagplejeleder </a:t>
            </a:r>
            <a:r>
              <a:rPr lang="da-DK" b="1" dirty="0" smtClean="0">
                <a:sym typeface="Wingdings"/>
              </a:rPr>
              <a:t></a:t>
            </a:r>
            <a:endParaRPr lang="da-DK" dirty="0" smtClean="0"/>
          </a:p>
          <a:p>
            <a:pPr marL="0" indent="0">
              <a:buNone/>
            </a:pPr>
            <a:r>
              <a:rPr lang="da-DK" dirty="0"/>
              <a:t>D</a:t>
            </a:r>
            <a:r>
              <a:rPr lang="da-DK" dirty="0" smtClean="0"/>
              <a:t>iplom i ledelse </a:t>
            </a:r>
          </a:p>
          <a:p>
            <a:pPr marL="0" indent="0">
              <a:buNone/>
            </a:pPr>
            <a:r>
              <a:rPr lang="da-DK" dirty="0" smtClean="0"/>
              <a:t>Master i Positiv Psykologi</a:t>
            </a:r>
          </a:p>
          <a:p>
            <a:pPr marL="0" indent="0">
              <a:buNone/>
            </a:pPr>
            <a:r>
              <a:rPr lang="da-DK" dirty="0" smtClean="0"/>
              <a:t>Rollemodel og Kulturbærer</a:t>
            </a:r>
          </a:p>
          <a:p>
            <a:pPr marL="0" indent="0">
              <a:buNone/>
            </a:pPr>
            <a:r>
              <a:rPr lang="da-DK" dirty="0"/>
              <a:t>Sætte retning og Skabe </a:t>
            </a:r>
            <a:r>
              <a:rPr lang="da-DK" dirty="0" smtClean="0"/>
              <a:t>mening</a:t>
            </a:r>
          </a:p>
          <a:p>
            <a:pPr marL="0" indent="0">
              <a:buNone/>
            </a:pPr>
            <a:r>
              <a:rPr lang="da-DK" dirty="0" smtClean="0"/>
              <a:t>Ledelse af og udvikling af </a:t>
            </a:r>
            <a:r>
              <a:rPr lang="da-DK" dirty="0" err="1" smtClean="0"/>
              <a:t>orgaisationer</a:t>
            </a:r>
            <a:endParaRPr lang="da-DK" dirty="0" smtClean="0"/>
          </a:p>
          <a:p>
            <a:pPr marL="0" indent="0">
              <a:buNone/>
            </a:pPr>
            <a:r>
              <a:rPr lang="da-DK" dirty="0" smtClean="0"/>
              <a:t>Få det bedste frem i mennesket -  styrkelse af psykologisk kapital</a:t>
            </a:r>
          </a:p>
          <a:p>
            <a:pPr marL="0" indent="0">
              <a:buNone/>
            </a:pPr>
            <a:r>
              <a:rPr lang="da-DK" dirty="0" smtClean="0"/>
              <a:t>Gøre dagplejen attraktiv</a:t>
            </a:r>
            <a:endParaRPr lang="da-DK" dirty="0"/>
          </a:p>
        </p:txBody>
      </p:sp>
    </p:spTree>
    <p:extLst>
      <p:ext uri="{BB962C8B-B14F-4D97-AF65-F5344CB8AC3E}">
        <p14:creationId xmlns:p14="http://schemas.microsoft.com/office/powerpoint/2010/main" val="12229258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Definitaion</a:t>
            </a:r>
            <a:r>
              <a:rPr lang="da-DK" dirty="0" smtClean="0"/>
              <a:t> af mental robusthed</a:t>
            </a:r>
            <a:endParaRPr lang="da-DK" dirty="0"/>
          </a:p>
        </p:txBody>
      </p:sp>
      <p:sp>
        <p:nvSpPr>
          <p:cNvPr id="3" name="Pladsholder til indhold 2"/>
          <p:cNvSpPr>
            <a:spLocks noGrp="1"/>
          </p:cNvSpPr>
          <p:nvPr>
            <p:ph idx="1"/>
          </p:nvPr>
        </p:nvSpPr>
        <p:spPr>
          <a:xfrm>
            <a:off x="838200" y="1825624"/>
            <a:ext cx="10515600" cy="5173889"/>
          </a:xfrm>
        </p:spPr>
        <p:txBody>
          <a:bodyPr>
            <a:normAutofit/>
          </a:bodyPr>
          <a:lstStyle/>
          <a:p>
            <a:pPr marL="0" indent="0">
              <a:buNone/>
            </a:pPr>
            <a:r>
              <a:rPr lang="da-DK" dirty="0" smtClean="0"/>
              <a:t>Mental robusthed er en psykologisk færdighed, der hjælper individet til at </a:t>
            </a:r>
            <a:r>
              <a:rPr lang="da-DK" dirty="0" err="1" smtClean="0"/>
              <a:t>håndtere</a:t>
            </a:r>
            <a:r>
              <a:rPr lang="da-DK" dirty="0" smtClean="0"/>
              <a:t> stress, udfordringer og svære hændelser. </a:t>
            </a:r>
          </a:p>
          <a:p>
            <a:pPr marL="0" indent="0">
              <a:buNone/>
            </a:pPr>
            <a:r>
              <a:rPr lang="da-DK" dirty="0" smtClean="0"/>
              <a:t>																																																																																																</a:t>
            </a:r>
          </a:p>
          <a:p>
            <a:pPr marL="0" indent="0">
              <a:buNone/>
            </a:pPr>
            <a:r>
              <a:rPr lang="da-DK" dirty="0"/>
              <a:t>	</a:t>
            </a:r>
            <a:r>
              <a:rPr lang="da-DK" dirty="0" smtClean="0"/>
              <a:t>							</a:t>
            </a:r>
            <a:r>
              <a:rPr lang="da-DK" sz="1600" dirty="0" smtClean="0"/>
              <a:t>Kilde: Center for mental robusthed</a:t>
            </a:r>
            <a:endParaRPr lang="da-DK" dirty="0"/>
          </a:p>
        </p:txBody>
      </p:sp>
    </p:spTree>
    <p:extLst>
      <p:ext uri="{BB962C8B-B14F-4D97-AF65-F5344CB8AC3E}">
        <p14:creationId xmlns:p14="http://schemas.microsoft.com/office/powerpoint/2010/main" val="863902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566057" y="555172"/>
            <a:ext cx="10657114" cy="6494085"/>
          </a:xfrm>
          <a:prstGeom prst="rect">
            <a:avLst/>
          </a:prstGeom>
        </p:spPr>
        <p:txBody>
          <a:bodyPr wrap="square">
            <a:spAutoFit/>
          </a:bodyPr>
          <a:lstStyle/>
          <a:p>
            <a:r>
              <a:rPr lang="da-DK" sz="4000" dirty="0" smtClean="0">
                <a:latin typeface="Calibri" charset="0"/>
              </a:rPr>
              <a:t>Hvorfor arbejde med mental robusthed og </a:t>
            </a:r>
            <a:r>
              <a:rPr lang="da-DK" sz="4000" dirty="0" err="1">
                <a:latin typeface="Calibri" charset="0"/>
              </a:rPr>
              <a:t>eudaimonisk</a:t>
            </a:r>
            <a:r>
              <a:rPr lang="da-DK" sz="4000" dirty="0">
                <a:latin typeface="Calibri" charset="0"/>
              </a:rPr>
              <a:t> ledelse </a:t>
            </a:r>
            <a:r>
              <a:rPr lang="da-DK" sz="4000" dirty="0" smtClean="0">
                <a:latin typeface="Calibri" charset="0"/>
              </a:rPr>
              <a:t>gennem bl.a. </a:t>
            </a:r>
          </a:p>
          <a:p>
            <a:r>
              <a:rPr lang="da-DK" sz="4000" dirty="0" smtClean="0">
                <a:latin typeface="Calibri" charset="0"/>
              </a:rPr>
              <a:t>styrkelse af relationer? </a:t>
            </a:r>
          </a:p>
          <a:p>
            <a:endParaRPr lang="da-DK" sz="4000" dirty="0" smtClean="0">
              <a:latin typeface="Calibri" charset="0"/>
            </a:endParaRPr>
          </a:p>
          <a:p>
            <a:r>
              <a:rPr lang="da-DK" sz="3200" dirty="0" smtClean="0">
                <a:latin typeface="Calibri" charset="0"/>
              </a:rPr>
              <a:t>Baggrund</a:t>
            </a:r>
          </a:p>
          <a:p>
            <a:r>
              <a:rPr lang="da-DK" sz="2400" dirty="0" smtClean="0">
                <a:latin typeface="Calibri" charset="0"/>
              </a:rPr>
              <a:t>Psykisk belastende arbejdsmiljø er </a:t>
            </a:r>
            <a:r>
              <a:rPr lang="da-DK" sz="2400" dirty="0" err="1" smtClean="0">
                <a:latin typeface="Calibri" charset="0"/>
              </a:rPr>
              <a:t>a</a:t>
            </a:r>
            <a:r>
              <a:rPr lang="da-DK" sz="2400" dirty="0" err="1">
                <a:latin typeface="Calibri" charset="0"/>
              </a:rPr>
              <a:t>̊</a:t>
            </a:r>
            <a:r>
              <a:rPr lang="da-DK" sz="2400" dirty="0" err="1" smtClean="0">
                <a:latin typeface="Calibri" charset="0"/>
              </a:rPr>
              <a:t>rligt</a:t>
            </a:r>
            <a:r>
              <a:rPr lang="da-DK" sz="2400" dirty="0" smtClean="0">
                <a:latin typeface="Calibri" charset="0"/>
              </a:rPr>
              <a:t> </a:t>
            </a:r>
            <a:r>
              <a:rPr lang="da-DK" sz="2400" dirty="0" err="1" smtClean="0">
                <a:latin typeface="Calibri" charset="0"/>
              </a:rPr>
              <a:t>a</a:t>
            </a:r>
            <a:r>
              <a:rPr lang="da-DK" sz="2400" dirty="0" err="1">
                <a:latin typeface="Calibri" charset="0"/>
              </a:rPr>
              <a:t>̊</a:t>
            </a:r>
            <a:r>
              <a:rPr lang="da-DK" sz="2400" dirty="0" err="1" smtClean="0">
                <a:latin typeface="Calibri" charset="0"/>
              </a:rPr>
              <a:t>rsag</a:t>
            </a:r>
            <a:r>
              <a:rPr lang="da-DK" sz="2400" dirty="0" smtClean="0">
                <a:latin typeface="Calibri" charset="0"/>
              </a:rPr>
              <a:t> til </a:t>
            </a:r>
            <a:endParaRPr lang="da-DK" sz="2400" dirty="0"/>
          </a:p>
          <a:p>
            <a:r>
              <a:rPr lang="da-DK" sz="2400" dirty="0">
                <a:latin typeface="ArialMT" charset="0"/>
              </a:rPr>
              <a:t>•</a:t>
            </a:r>
            <a:r>
              <a:rPr lang="da-DK" sz="2400" dirty="0">
                <a:latin typeface="Helvetica" charset="0"/>
              </a:rPr>
              <a:t>  </a:t>
            </a:r>
            <a:r>
              <a:rPr lang="da-DK" sz="2400" dirty="0" smtClean="0">
                <a:latin typeface="Calibri" charset="0"/>
              </a:rPr>
              <a:t>30.000 hospitalsindlæggelser</a:t>
            </a:r>
            <a:endParaRPr lang="da-DK" sz="2400" dirty="0"/>
          </a:p>
          <a:p>
            <a:r>
              <a:rPr lang="da-DK" sz="2400" dirty="0">
                <a:latin typeface="ArialMT" charset="0"/>
              </a:rPr>
              <a:t>•</a:t>
            </a:r>
            <a:r>
              <a:rPr lang="da-DK" sz="2400" dirty="0">
                <a:latin typeface="Helvetica" charset="0"/>
              </a:rPr>
              <a:t>  </a:t>
            </a:r>
            <a:r>
              <a:rPr lang="da-DK" sz="2400" dirty="0" smtClean="0">
                <a:latin typeface="Calibri" charset="0"/>
              </a:rPr>
              <a:t>En halv million kontakter til praktiserende læge </a:t>
            </a:r>
            <a:endParaRPr lang="da-DK" sz="2400" dirty="0"/>
          </a:p>
          <a:p>
            <a:pPr>
              <a:buFont typeface="Arial" charset="0"/>
              <a:buChar char="•"/>
            </a:pPr>
            <a:r>
              <a:rPr lang="da-DK" sz="2400" dirty="0">
                <a:latin typeface="ArialMT" charset="0"/>
              </a:rPr>
              <a:t> </a:t>
            </a:r>
            <a:r>
              <a:rPr lang="da-DK" sz="2400" dirty="0">
                <a:latin typeface="Helvetica" charset="0"/>
              </a:rPr>
              <a:t> </a:t>
            </a:r>
            <a:r>
              <a:rPr lang="da-DK" sz="2400" dirty="0" smtClean="0">
                <a:latin typeface="Calibri" charset="0"/>
              </a:rPr>
              <a:t>En million fraværsdage på</a:t>
            </a:r>
            <a:r>
              <a:rPr lang="da-DK" sz="2400" dirty="0">
                <a:latin typeface="Calibri" charset="0"/>
              </a:rPr>
              <a:t> </a:t>
            </a:r>
            <a:r>
              <a:rPr lang="da-DK" sz="2400" dirty="0" smtClean="0">
                <a:latin typeface="Calibri" charset="0"/>
              </a:rPr>
              <a:t>arbejdet på grund af sygdom</a:t>
            </a:r>
            <a:endParaRPr lang="da-DK" sz="2400" dirty="0"/>
          </a:p>
          <a:p>
            <a:pPr>
              <a:buFont typeface="Arial" charset="0"/>
              <a:buChar char="•"/>
            </a:pPr>
            <a:r>
              <a:rPr lang="da-DK" sz="2400" dirty="0">
                <a:latin typeface="ArialMT" charset="0"/>
              </a:rPr>
              <a:t> </a:t>
            </a:r>
            <a:r>
              <a:rPr lang="da-DK" sz="2400" dirty="0">
                <a:latin typeface="Helvetica" charset="0"/>
              </a:rPr>
              <a:t> </a:t>
            </a:r>
            <a:r>
              <a:rPr lang="da-DK" sz="2400" dirty="0" smtClean="0">
                <a:latin typeface="Calibri" charset="0"/>
              </a:rPr>
              <a:t>Knap 3000 helbredsbetingede førtidspensioner </a:t>
            </a:r>
            <a:r>
              <a:rPr lang="da-DK" sz="2400" dirty="0" err="1" smtClean="0">
                <a:latin typeface="Calibri" charset="0"/>
              </a:rPr>
              <a:t>a</a:t>
            </a:r>
            <a:r>
              <a:rPr lang="da-DK" sz="2400" dirty="0" err="1">
                <a:latin typeface="Calibri" charset="0"/>
              </a:rPr>
              <a:t>̊</a:t>
            </a:r>
            <a:r>
              <a:rPr lang="da-DK" sz="2400" dirty="0" err="1" smtClean="0">
                <a:latin typeface="Calibri" charset="0"/>
              </a:rPr>
              <a:t>rligt</a:t>
            </a:r>
            <a:r>
              <a:rPr lang="da-DK" sz="2400" dirty="0" smtClean="0">
                <a:latin typeface="Calibri" charset="0"/>
              </a:rPr>
              <a:t> </a:t>
            </a:r>
            <a:endParaRPr lang="da-DK" sz="2400" dirty="0"/>
          </a:p>
          <a:p>
            <a:pPr>
              <a:buFont typeface="Arial" charset="0"/>
              <a:buChar char="•"/>
            </a:pPr>
            <a:r>
              <a:rPr lang="da-DK" sz="2400" dirty="0">
                <a:latin typeface="ArialMT" charset="0"/>
              </a:rPr>
              <a:t> </a:t>
            </a:r>
            <a:r>
              <a:rPr lang="da-DK" sz="2400" dirty="0" smtClean="0">
                <a:latin typeface="ArialMT" charset="0"/>
              </a:rPr>
              <a:t> </a:t>
            </a:r>
            <a:r>
              <a:rPr lang="da-DK" sz="2400" dirty="0" smtClean="0">
                <a:latin typeface="Calibri" charset="0"/>
              </a:rPr>
              <a:t>Merudgift på</a:t>
            </a:r>
            <a:r>
              <a:rPr lang="da-DK" sz="2400" dirty="0">
                <a:latin typeface="Calibri" charset="0"/>
              </a:rPr>
              <a:t> </a:t>
            </a:r>
            <a:r>
              <a:rPr lang="da-DK" sz="2400" dirty="0" smtClean="0">
                <a:latin typeface="Calibri" charset="0"/>
              </a:rPr>
              <a:t>ca.</a:t>
            </a:r>
            <a:r>
              <a:rPr lang="da-DK" sz="2400" dirty="0">
                <a:latin typeface="Calibri" charset="0"/>
              </a:rPr>
              <a:t> </a:t>
            </a:r>
            <a:r>
              <a:rPr lang="da-DK" sz="2400" dirty="0" smtClean="0">
                <a:latin typeface="Calibri" charset="0"/>
              </a:rPr>
              <a:t>855 millioner kr. i sundhedsvæsenet som følge af psykisk arbejdsbelastning</a:t>
            </a:r>
            <a:r>
              <a:rPr lang="da-DK" dirty="0" smtClean="0">
                <a:latin typeface="Calibri" charset="0"/>
              </a:rPr>
              <a:t> </a:t>
            </a:r>
            <a:endParaRPr lang="da-DK" dirty="0"/>
          </a:p>
          <a:p>
            <a:pPr algn="r"/>
            <a:r>
              <a:rPr lang="da-DK" sz="1600" dirty="0" smtClean="0">
                <a:latin typeface="Calibri" charset="0"/>
              </a:rPr>
              <a:t>							 												 			Kilde: Sundhedsstyrelsen </a:t>
            </a:r>
            <a:endParaRPr lang="da-DK" sz="1600" dirty="0">
              <a:effectLst/>
            </a:endParaRPr>
          </a:p>
        </p:txBody>
      </p:sp>
    </p:spTree>
    <p:extLst>
      <p:ext uri="{BB962C8B-B14F-4D97-AF65-F5344CB8AC3E}">
        <p14:creationId xmlns:p14="http://schemas.microsoft.com/office/powerpoint/2010/main" val="16920522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5523978" y="3144033"/>
            <a:ext cx="1878904" cy="1791221"/>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Mental</a:t>
            </a:r>
          </a:p>
          <a:p>
            <a:pPr algn="ctr"/>
            <a:r>
              <a:rPr lang="da-DK" dirty="0" smtClean="0"/>
              <a:t>Robusthed</a:t>
            </a:r>
            <a:endParaRPr lang="da-DK" dirty="0"/>
          </a:p>
        </p:txBody>
      </p:sp>
      <p:sp>
        <p:nvSpPr>
          <p:cNvPr id="5" name="Rektangel 4"/>
          <p:cNvSpPr/>
          <p:nvPr/>
        </p:nvSpPr>
        <p:spPr>
          <a:xfrm>
            <a:off x="3870542" y="1475983"/>
            <a:ext cx="1653436" cy="9144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Positive følelser</a:t>
            </a:r>
            <a:endParaRPr lang="da-DK" dirty="0"/>
          </a:p>
        </p:txBody>
      </p:sp>
      <p:sp>
        <p:nvSpPr>
          <p:cNvPr id="6" name="Rektangel 5"/>
          <p:cNvSpPr/>
          <p:nvPr/>
        </p:nvSpPr>
        <p:spPr>
          <a:xfrm>
            <a:off x="7402882" y="1475983"/>
            <a:ext cx="1647173" cy="914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Relationer</a:t>
            </a:r>
            <a:endParaRPr lang="da-DK" dirty="0"/>
          </a:p>
        </p:txBody>
      </p:sp>
      <p:sp>
        <p:nvSpPr>
          <p:cNvPr id="7" name="Rektangel 6"/>
          <p:cNvSpPr/>
          <p:nvPr/>
        </p:nvSpPr>
        <p:spPr>
          <a:xfrm>
            <a:off x="5636712" y="5787025"/>
            <a:ext cx="1653436" cy="90396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Tænkning og problemløsning</a:t>
            </a:r>
            <a:endParaRPr lang="da-DK" dirty="0"/>
          </a:p>
        </p:txBody>
      </p:sp>
      <p:sp>
        <p:nvSpPr>
          <p:cNvPr id="8" name="Rektangel 7"/>
          <p:cNvSpPr/>
          <p:nvPr/>
        </p:nvSpPr>
        <p:spPr>
          <a:xfrm>
            <a:off x="2764375" y="3582443"/>
            <a:ext cx="165552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Styrker</a:t>
            </a:r>
            <a:endParaRPr lang="da-DK" dirty="0"/>
          </a:p>
        </p:txBody>
      </p:sp>
      <p:sp>
        <p:nvSpPr>
          <p:cNvPr id="9" name="Rektangel 8"/>
          <p:cNvSpPr/>
          <p:nvPr/>
        </p:nvSpPr>
        <p:spPr>
          <a:xfrm>
            <a:off x="8442542" y="3582443"/>
            <a:ext cx="1653436"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Autonomi</a:t>
            </a:r>
            <a:endParaRPr lang="da-DK" dirty="0"/>
          </a:p>
        </p:txBody>
      </p:sp>
      <p:sp>
        <p:nvSpPr>
          <p:cNvPr id="10" name="Tekstfelt 9"/>
          <p:cNvSpPr txBox="1"/>
          <p:nvPr/>
        </p:nvSpPr>
        <p:spPr>
          <a:xfrm>
            <a:off x="4419898" y="491741"/>
            <a:ext cx="4022644" cy="584775"/>
          </a:xfrm>
          <a:prstGeom prst="rect">
            <a:avLst/>
          </a:prstGeom>
          <a:noFill/>
        </p:spPr>
        <p:txBody>
          <a:bodyPr wrap="square" rtlCol="0">
            <a:spAutoFit/>
          </a:bodyPr>
          <a:lstStyle/>
          <a:p>
            <a:pPr algn="ctr"/>
            <a:r>
              <a:rPr lang="da-DK" sz="3200" dirty="0" smtClean="0"/>
              <a:t>Robusthedsfaktorer</a:t>
            </a:r>
            <a:endParaRPr lang="da-DK" sz="3200" dirty="0"/>
          </a:p>
        </p:txBody>
      </p:sp>
      <p:cxnSp>
        <p:nvCxnSpPr>
          <p:cNvPr id="12" name="Lige pilforbindelse 11"/>
          <p:cNvCxnSpPr/>
          <p:nvPr/>
        </p:nvCxnSpPr>
        <p:spPr>
          <a:xfrm>
            <a:off x="5636712" y="2517732"/>
            <a:ext cx="450937" cy="626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Lige pilforbindelse 14"/>
          <p:cNvCxnSpPr/>
          <p:nvPr/>
        </p:nvCxnSpPr>
        <p:spPr>
          <a:xfrm flipH="1">
            <a:off x="6876789" y="2454057"/>
            <a:ext cx="526093" cy="689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Lige pilforbindelse 20"/>
          <p:cNvCxnSpPr/>
          <p:nvPr/>
        </p:nvCxnSpPr>
        <p:spPr>
          <a:xfrm flipH="1">
            <a:off x="7490564" y="4039643"/>
            <a:ext cx="8517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Lige pilforbindelse 25"/>
          <p:cNvCxnSpPr/>
          <p:nvPr/>
        </p:nvCxnSpPr>
        <p:spPr>
          <a:xfrm flipH="1" flipV="1">
            <a:off x="6463430" y="5022937"/>
            <a:ext cx="12526" cy="626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Lige pilforbindelse 33"/>
          <p:cNvCxnSpPr/>
          <p:nvPr/>
        </p:nvCxnSpPr>
        <p:spPr>
          <a:xfrm>
            <a:off x="4546948" y="4039643"/>
            <a:ext cx="8893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kstfelt 42"/>
          <p:cNvSpPr txBox="1"/>
          <p:nvPr/>
        </p:nvSpPr>
        <p:spPr>
          <a:xfrm>
            <a:off x="8730640" y="6488482"/>
            <a:ext cx="3461359" cy="369332"/>
          </a:xfrm>
          <a:prstGeom prst="rect">
            <a:avLst/>
          </a:prstGeom>
          <a:noFill/>
        </p:spPr>
        <p:txBody>
          <a:bodyPr wrap="square" rtlCol="0">
            <a:spAutoFit/>
          </a:bodyPr>
          <a:lstStyle/>
          <a:p>
            <a:r>
              <a:rPr lang="da-DK" smtClean="0"/>
              <a:t>Kilde: Center for mental robusthed</a:t>
            </a:r>
            <a:endParaRPr lang="da-DK"/>
          </a:p>
        </p:txBody>
      </p:sp>
    </p:spTree>
    <p:extLst>
      <p:ext uri="{BB962C8B-B14F-4D97-AF65-F5344CB8AC3E}">
        <p14:creationId xmlns:p14="http://schemas.microsoft.com/office/powerpoint/2010/main" val="8145913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accent1"/>
          </a:solidFill>
        </p:spPr>
        <p:txBody>
          <a:bodyPr/>
          <a:lstStyle/>
          <a:p>
            <a:r>
              <a:rPr lang="da-DK" dirty="0" smtClean="0">
                <a:solidFill>
                  <a:schemeClr val="bg1"/>
                </a:solidFill>
              </a:rPr>
              <a:t>Opgave: </a:t>
            </a:r>
            <a:r>
              <a:rPr lang="da-DK" dirty="0" err="1" smtClean="0">
                <a:solidFill>
                  <a:schemeClr val="bg1"/>
                </a:solidFill>
              </a:rPr>
              <a:t>Robusthedsinterwiev</a:t>
            </a:r>
            <a:endParaRPr lang="da-DK" dirty="0">
              <a:solidFill>
                <a:schemeClr val="bg1"/>
              </a:solidFill>
            </a:endParaRPr>
          </a:p>
        </p:txBody>
      </p:sp>
      <p:sp>
        <p:nvSpPr>
          <p:cNvPr id="3" name="Pladsholder til indhold 2"/>
          <p:cNvSpPr>
            <a:spLocks noGrp="1"/>
          </p:cNvSpPr>
          <p:nvPr>
            <p:ph sz="half" idx="1"/>
          </p:nvPr>
        </p:nvSpPr>
        <p:spPr>
          <a:xfrm>
            <a:off x="838199" y="1825624"/>
            <a:ext cx="6422409" cy="5032375"/>
          </a:xfrm>
        </p:spPr>
        <p:txBody>
          <a:bodyPr>
            <a:normAutofit lnSpcReduction="10000"/>
          </a:bodyPr>
          <a:lstStyle/>
          <a:p>
            <a:pPr marL="0" indent="0">
              <a:buNone/>
            </a:pPr>
            <a:r>
              <a:rPr lang="da-DK" dirty="0" smtClean="0"/>
              <a:t>Gå 2 – 3 sammen</a:t>
            </a:r>
          </a:p>
          <a:p>
            <a:r>
              <a:rPr lang="da-DK" dirty="0" smtClean="0"/>
              <a:t>Hvilke begivenheder har været belastende for dig?</a:t>
            </a:r>
          </a:p>
          <a:p>
            <a:r>
              <a:rPr lang="da-DK" dirty="0" smtClean="0"/>
              <a:t>Hvordan har disse påvirket dig?</a:t>
            </a:r>
          </a:p>
          <a:p>
            <a:r>
              <a:rPr lang="da-DK" dirty="0" smtClean="0"/>
              <a:t>Hvem har du søgt støtte hos i forbindelse med den belastende begivenhed/svære hændelse</a:t>
            </a:r>
          </a:p>
          <a:p>
            <a:r>
              <a:rPr lang="da-DK" dirty="0" smtClean="0"/>
              <a:t>Hvad har du lært om dig selv og dit forhold til andre mennesker i forbindelse med den belastende begivenhed</a:t>
            </a:r>
          </a:p>
          <a:p>
            <a:r>
              <a:rPr lang="da-DK" dirty="0" smtClean="0"/>
              <a:t>Hvad har hjulpet dig i forhold til at oppebære håb for fremtiden? </a:t>
            </a:r>
          </a:p>
        </p:txBody>
      </p:sp>
      <p:pic>
        <p:nvPicPr>
          <p:cNvPr id="5" name="Pladsholder til indhold 4"/>
          <p:cNvPicPr>
            <a:picLocks noGrp="1" noChangeAspect="1"/>
          </p:cNvPicPr>
          <p:nvPr>
            <p:ph sz="half" idx="2"/>
          </p:nvPr>
        </p:nvPicPr>
        <p:blipFill>
          <a:blip r:embed="rId3">
            <a:alphaModFix amt="35000"/>
            <a:extLst>
              <a:ext uri="{28A0092B-C50C-407E-A947-70E740481C1C}">
                <a14:useLocalDpi xmlns:a14="http://schemas.microsoft.com/office/drawing/2010/main" val="0"/>
              </a:ext>
            </a:extLst>
          </a:blip>
          <a:stretch>
            <a:fillRect/>
          </a:stretch>
        </p:blipFill>
        <p:spPr>
          <a:xfrm>
            <a:off x="7399710" y="2471351"/>
            <a:ext cx="3954090" cy="3954090"/>
          </a:xfrm>
        </p:spPr>
      </p:pic>
      <p:sp>
        <p:nvSpPr>
          <p:cNvPr id="4" name="Rektangel 3"/>
          <p:cNvSpPr/>
          <p:nvPr/>
        </p:nvSpPr>
        <p:spPr>
          <a:xfrm>
            <a:off x="983848" y="2967334"/>
            <a:ext cx="6736466" cy="1200329"/>
          </a:xfrm>
          <a:prstGeom prst="rect">
            <a:avLst/>
          </a:prstGeom>
        </p:spPr>
        <p:txBody>
          <a:bodyPr wrap="square">
            <a:spAutoFit/>
          </a:bodyPr>
          <a:lstStyle/>
          <a:p>
            <a:r>
              <a:rPr lang="da-DK" dirty="0"/>
              <a:t/>
            </a:r>
            <a:br>
              <a:rPr lang="da-DK" dirty="0"/>
            </a:br>
            <a:endParaRPr lang="da-DK" dirty="0" smtClean="0"/>
          </a:p>
          <a:p>
            <a:endParaRPr lang="da-DK" dirty="0"/>
          </a:p>
          <a:p>
            <a:endParaRPr lang="da-DK" dirty="0"/>
          </a:p>
        </p:txBody>
      </p:sp>
      <p:sp>
        <p:nvSpPr>
          <p:cNvPr id="6" name="Tekstfelt 5"/>
          <p:cNvSpPr txBox="1"/>
          <p:nvPr/>
        </p:nvSpPr>
        <p:spPr>
          <a:xfrm>
            <a:off x="7406257" y="2866768"/>
            <a:ext cx="4243049" cy="2572966"/>
          </a:xfrm>
          <a:prstGeom prst="rect">
            <a:avLst/>
          </a:prstGeom>
          <a:noFill/>
        </p:spPr>
        <p:txBody>
          <a:bodyPr wrap="square" rtlCol="0">
            <a:spAutoFit/>
          </a:bodyPr>
          <a:lstStyle/>
          <a:p>
            <a:r>
              <a:rPr lang="da-DK" sz="2400" b="1" dirty="0" smtClean="0"/>
              <a:t>Robusthedsfaktorer</a:t>
            </a:r>
          </a:p>
          <a:p>
            <a:r>
              <a:rPr lang="da-DK" sz="2400" dirty="0" smtClean="0"/>
              <a:t>Relationer</a:t>
            </a:r>
          </a:p>
          <a:p>
            <a:r>
              <a:rPr lang="da-DK" sz="2400" dirty="0" smtClean="0"/>
              <a:t>Positive følelser</a:t>
            </a:r>
          </a:p>
          <a:p>
            <a:r>
              <a:rPr lang="da-DK" sz="2400" dirty="0" smtClean="0"/>
              <a:t>Styrker</a:t>
            </a:r>
          </a:p>
          <a:p>
            <a:r>
              <a:rPr lang="da-DK" sz="2400" dirty="0" smtClean="0"/>
              <a:t>Tænkning og problemløsning</a:t>
            </a:r>
          </a:p>
          <a:p>
            <a:r>
              <a:rPr lang="da-DK" sz="2400" dirty="0" smtClean="0"/>
              <a:t>Autonomi</a:t>
            </a:r>
          </a:p>
          <a:p>
            <a:endParaRPr lang="da-DK" dirty="0"/>
          </a:p>
        </p:txBody>
      </p:sp>
    </p:spTree>
    <p:extLst>
      <p:ext uri="{BB962C8B-B14F-4D97-AF65-F5344CB8AC3E}">
        <p14:creationId xmlns:p14="http://schemas.microsoft.com/office/powerpoint/2010/main" val="14799988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0" y="0"/>
            <a:ext cx="12192000" cy="6858000"/>
          </a:xfrm>
          <a:prstGeom prst="rect">
            <a:avLst/>
          </a:prstGeom>
        </p:spPr>
      </p:pic>
      <p:sp>
        <p:nvSpPr>
          <p:cNvPr id="3" name="Tekstfelt 2"/>
          <p:cNvSpPr txBox="1"/>
          <p:nvPr/>
        </p:nvSpPr>
        <p:spPr>
          <a:xfrm>
            <a:off x="5159829" y="1197429"/>
            <a:ext cx="1781578" cy="830997"/>
          </a:xfrm>
          <a:prstGeom prst="rect">
            <a:avLst/>
          </a:prstGeom>
          <a:noFill/>
        </p:spPr>
        <p:txBody>
          <a:bodyPr wrap="none" rtlCol="0">
            <a:spAutoFit/>
          </a:bodyPr>
          <a:lstStyle/>
          <a:p>
            <a:r>
              <a:rPr lang="da-DK" sz="4800" dirty="0" smtClean="0"/>
              <a:t>PAUSE</a:t>
            </a:r>
            <a:endParaRPr lang="da-DK" sz="4800" dirty="0"/>
          </a:p>
        </p:txBody>
      </p:sp>
    </p:spTree>
    <p:extLst>
      <p:ext uri="{BB962C8B-B14F-4D97-AF65-F5344CB8AC3E}">
        <p14:creationId xmlns:p14="http://schemas.microsoft.com/office/powerpoint/2010/main" val="19101465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2608" y="365125"/>
            <a:ext cx="11631168" cy="1325563"/>
          </a:xfrm>
        </p:spPr>
        <p:txBody>
          <a:bodyPr>
            <a:noAutofit/>
          </a:bodyPr>
          <a:lstStyle/>
          <a:p>
            <a:pPr algn="ctr"/>
            <a:r>
              <a:rPr lang="da-DK" sz="5400" dirty="0" smtClean="0"/>
              <a:t/>
            </a:r>
            <a:br>
              <a:rPr lang="da-DK" sz="5400" dirty="0" smtClean="0"/>
            </a:br>
            <a:r>
              <a:rPr lang="da-DK" sz="5400" dirty="0" smtClean="0"/>
              <a:t/>
            </a:r>
            <a:br>
              <a:rPr lang="da-DK" sz="5400" dirty="0" smtClean="0"/>
            </a:br>
            <a:r>
              <a:rPr lang="da-DK" sz="5400" dirty="0"/>
              <a:t/>
            </a:r>
            <a:br>
              <a:rPr lang="da-DK" sz="5400" dirty="0"/>
            </a:br>
            <a:r>
              <a:rPr lang="da-DK" sz="5400" dirty="0" smtClean="0"/>
              <a:t/>
            </a:r>
            <a:br>
              <a:rPr lang="da-DK" sz="5400" dirty="0" smtClean="0"/>
            </a:br>
            <a:r>
              <a:rPr lang="da-DK" sz="5400" dirty="0" smtClean="0"/>
              <a:t>Fortællingers </a:t>
            </a:r>
            <a:r>
              <a:rPr lang="da-DK" sz="5400" dirty="0"/>
              <a:t>betydning for at gøre </a:t>
            </a:r>
            <a:r>
              <a:rPr lang="da-DK" sz="5400" dirty="0" smtClean="0"/>
              <a:t>en </a:t>
            </a:r>
            <a:r>
              <a:rPr lang="da-DK" sz="5400" dirty="0"/>
              <a:t>organisation attraktiv</a:t>
            </a:r>
          </a:p>
        </p:txBody>
      </p:sp>
      <p:sp>
        <p:nvSpPr>
          <p:cNvPr id="3" name="Pladsholder til indhold 2"/>
          <p:cNvSpPr>
            <a:spLocks noGrp="1"/>
          </p:cNvSpPr>
          <p:nvPr>
            <p:ph idx="1"/>
          </p:nvPr>
        </p:nvSpPr>
        <p:spPr>
          <a:xfrm>
            <a:off x="0" y="2561426"/>
            <a:ext cx="11923776" cy="4296573"/>
          </a:xfrm>
        </p:spPr>
        <p:txBody>
          <a:bodyPr>
            <a:normAutofit fontScale="70000" lnSpcReduction="20000"/>
          </a:bodyPr>
          <a:lstStyle/>
          <a:p>
            <a:pPr marL="0" indent="0">
              <a:buNone/>
            </a:pPr>
            <a:endParaRPr lang="da-DK" dirty="0" smtClean="0"/>
          </a:p>
          <a:p>
            <a:pPr marL="0" indent="0">
              <a:buNone/>
            </a:pPr>
            <a:endParaRPr lang="da-DK" dirty="0"/>
          </a:p>
          <a:p>
            <a:pPr marL="0" indent="0">
              <a:buNone/>
            </a:pPr>
            <a:endParaRPr lang="da-DK" dirty="0" smtClean="0"/>
          </a:p>
          <a:p>
            <a:pPr marL="0" indent="0">
              <a:buNone/>
            </a:pPr>
            <a:endParaRPr lang="da-DK" dirty="0"/>
          </a:p>
          <a:p>
            <a:pPr marL="0" indent="0">
              <a:buNone/>
            </a:pPr>
            <a:endParaRPr lang="da-DK" dirty="0" smtClean="0"/>
          </a:p>
          <a:p>
            <a:pPr marL="0" indent="0">
              <a:buNone/>
            </a:pPr>
            <a:endParaRPr lang="da-DK" dirty="0"/>
          </a:p>
          <a:p>
            <a:pPr marL="0" indent="0">
              <a:buNone/>
            </a:pPr>
            <a:endParaRPr lang="da-DK" dirty="0" smtClean="0"/>
          </a:p>
          <a:p>
            <a:pPr marL="0" indent="0">
              <a:buNone/>
            </a:pPr>
            <a:endParaRPr lang="da-DK" dirty="0"/>
          </a:p>
          <a:p>
            <a:pPr marL="0" indent="0">
              <a:buNone/>
            </a:pPr>
            <a:endParaRPr lang="da-DK" sz="2400" dirty="0" smtClean="0"/>
          </a:p>
          <a:p>
            <a:pPr marL="0" indent="0">
              <a:buNone/>
            </a:pPr>
            <a:endParaRPr lang="da-DK" sz="2400" dirty="0" smtClean="0"/>
          </a:p>
          <a:p>
            <a:pPr marL="0" indent="0">
              <a:buNone/>
            </a:pPr>
            <a:endParaRPr lang="da-DK" sz="2400" b="1" dirty="0" smtClean="0">
              <a:solidFill>
                <a:srgbClr val="002060"/>
              </a:solidFill>
            </a:endParaRPr>
          </a:p>
          <a:p>
            <a:pPr marL="0" indent="0">
              <a:buNone/>
            </a:pPr>
            <a:endParaRPr lang="da-DK" sz="2400" b="1" dirty="0">
              <a:solidFill>
                <a:srgbClr val="002060"/>
              </a:solidFill>
            </a:endParaRPr>
          </a:p>
          <a:p>
            <a:pPr marL="0" indent="0">
              <a:buNone/>
            </a:pPr>
            <a:r>
              <a:rPr lang="da-DK" sz="2900" b="1" dirty="0" smtClean="0">
                <a:solidFill>
                  <a:srgbClr val="002060"/>
                </a:solidFill>
              </a:rPr>
              <a:t>Konsulent Bodil Bloch                   					E-mail: </a:t>
            </a:r>
            <a:r>
              <a:rPr lang="da-DK" sz="2900" b="1" dirty="0" smtClean="0">
                <a:solidFill>
                  <a:srgbClr val="002060"/>
                </a:solidFill>
                <a:hlinkClick r:id="rId3"/>
              </a:rPr>
              <a:t>bloch@prolf.dk</a:t>
            </a:r>
            <a:r>
              <a:rPr lang="da-DK" sz="2900" b="1" dirty="0" smtClean="0">
                <a:solidFill>
                  <a:srgbClr val="002060"/>
                </a:solidFill>
              </a:rPr>
              <a:t>     tlf. 21861287</a:t>
            </a:r>
            <a:endParaRPr lang="da-DK" sz="2900" b="1" dirty="0">
              <a:solidFill>
                <a:srgbClr val="002060"/>
              </a:solidFill>
            </a:endParaRPr>
          </a:p>
        </p:txBody>
      </p:sp>
    </p:spTree>
    <p:extLst>
      <p:ext uri="{BB962C8B-B14F-4D97-AF65-F5344CB8AC3E}">
        <p14:creationId xmlns:p14="http://schemas.microsoft.com/office/powerpoint/2010/main" val="13544894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91069" y="95535"/>
            <a:ext cx="12000931" cy="7848302"/>
          </a:xfrm>
          <a:prstGeom prst="rect">
            <a:avLst/>
          </a:prstGeom>
        </p:spPr>
        <p:txBody>
          <a:bodyPr wrap="square">
            <a:spAutoFit/>
          </a:bodyPr>
          <a:lstStyle/>
          <a:p>
            <a:r>
              <a:rPr lang="da-DK" sz="3600" b="1" dirty="0">
                <a:solidFill>
                  <a:prstClr val="black"/>
                </a:solidFill>
                <a:latin typeface="+mj-lt"/>
              </a:rPr>
              <a:t>D</a:t>
            </a:r>
            <a:r>
              <a:rPr lang="da-DK" sz="3600" b="1" dirty="0" smtClean="0">
                <a:solidFill>
                  <a:prstClr val="black"/>
                </a:solidFill>
                <a:latin typeface="+mj-lt"/>
              </a:rPr>
              <a:t>et </a:t>
            </a:r>
            <a:r>
              <a:rPr lang="da-DK" sz="3600" b="1" dirty="0">
                <a:solidFill>
                  <a:prstClr val="black"/>
                </a:solidFill>
                <a:latin typeface="+mj-lt"/>
              </a:rPr>
              <a:t>vi fokuserer på og italesætter, skaber vores virkelighed </a:t>
            </a:r>
            <a:endParaRPr lang="da-DK" sz="3600" b="1" dirty="0" smtClean="0">
              <a:solidFill>
                <a:prstClr val="black"/>
              </a:solidFill>
              <a:latin typeface="+mj-lt"/>
            </a:endParaRPr>
          </a:p>
          <a:p>
            <a:endParaRPr lang="da-DK" sz="2800" dirty="0" smtClean="0">
              <a:solidFill>
                <a:prstClr val="black"/>
              </a:solidFill>
            </a:endParaRPr>
          </a:p>
          <a:p>
            <a:pPr marL="457200" indent="-457200">
              <a:buFont typeface="Wingdings" charset="2"/>
              <a:buChar char="Ø"/>
            </a:pPr>
            <a:r>
              <a:rPr lang="da-DK" sz="2800" dirty="0" smtClean="0">
                <a:solidFill>
                  <a:prstClr val="black"/>
                </a:solidFill>
              </a:rPr>
              <a:t>I </a:t>
            </a:r>
            <a:r>
              <a:rPr lang="da-DK" sz="2800" dirty="0">
                <a:solidFill>
                  <a:prstClr val="black"/>
                </a:solidFill>
              </a:rPr>
              <a:t>en hver organisation findes der mange forskellige versioner af virkeligheden </a:t>
            </a:r>
          </a:p>
          <a:p>
            <a:pPr marL="457200" indent="-457200">
              <a:buFont typeface="Wingdings" charset="2"/>
              <a:buChar char="Ø"/>
            </a:pPr>
            <a:r>
              <a:rPr lang="da-DK" sz="2800" dirty="0" smtClean="0">
                <a:solidFill>
                  <a:prstClr val="black"/>
                </a:solidFill>
              </a:rPr>
              <a:t>Forandring </a:t>
            </a:r>
            <a:r>
              <a:rPr lang="da-DK" sz="2800" dirty="0">
                <a:solidFill>
                  <a:prstClr val="black"/>
                </a:solidFill>
              </a:rPr>
              <a:t>og udvikling i organisationer starter dermed med ændringer i sprog og </a:t>
            </a:r>
            <a:r>
              <a:rPr lang="da-DK" sz="2800" dirty="0" smtClean="0">
                <a:solidFill>
                  <a:prstClr val="black"/>
                </a:solidFill>
              </a:rPr>
              <a:t>kommunikationsmønstre (f.eks. gæstedagplejen)</a:t>
            </a:r>
          </a:p>
          <a:p>
            <a:pPr marL="457200" indent="-457200">
              <a:buFont typeface="Wingdings" charset="2"/>
              <a:buChar char="Ø"/>
            </a:pPr>
            <a:r>
              <a:rPr lang="da-DK" sz="2800" dirty="0" smtClean="0">
                <a:solidFill>
                  <a:srgbClr val="C00000"/>
                </a:solidFill>
              </a:rPr>
              <a:t>Vi </a:t>
            </a:r>
            <a:r>
              <a:rPr lang="da-DK" sz="2800" dirty="0">
                <a:solidFill>
                  <a:srgbClr val="C00000"/>
                </a:solidFill>
              </a:rPr>
              <a:t>arbejder ud fra antagelsen om, at vi især skaber </a:t>
            </a:r>
            <a:r>
              <a:rPr lang="da-DK" sz="2800" dirty="0" smtClean="0">
                <a:solidFill>
                  <a:srgbClr val="C00000"/>
                </a:solidFill>
              </a:rPr>
              <a:t>mening </a:t>
            </a:r>
            <a:r>
              <a:rPr lang="da-DK" sz="2800" dirty="0">
                <a:solidFill>
                  <a:srgbClr val="C00000"/>
                </a:solidFill>
              </a:rPr>
              <a:t>ved at strukturere vores erfaringer i narrativer eller fortællinger. </a:t>
            </a:r>
            <a:endParaRPr lang="da-DK" sz="2800" dirty="0" smtClean="0">
              <a:solidFill>
                <a:srgbClr val="C00000"/>
              </a:solidFill>
            </a:endParaRPr>
          </a:p>
          <a:p>
            <a:pPr marL="457200" indent="-457200">
              <a:buFont typeface="Wingdings" charset="2"/>
              <a:buChar char="Ø"/>
            </a:pPr>
            <a:r>
              <a:rPr lang="da-DK" sz="2800" dirty="0" smtClean="0"/>
              <a:t>De </a:t>
            </a:r>
            <a:r>
              <a:rPr lang="da-DK" sz="2800" dirty="0"/>
              <a:t>dominerende fortællinger åbner for nogle handlemuligheder og lukker for andre. </a:t>
            </a:r>
            <a:endParaRPr lang="da-DK" sz="2800" dirty="0" smtClean="0"/>
          </a:p>
          <a:p>
            <a:pPr marL="457200" indent="-457200">
              <a:buFont typeface="Wingdings" charset="2"/>
              <a:buChar char="Ø"/>
            </a:pPr>
            <a:r>
              <a:rPr lang="da-DK" sz="2800" dirty="0" smtClean="0"/>
              <a:t>Et </a:t>
            </a:r>
            <a:r>
              <a:rPr lang="da-DK" sz="2800" dirty="0"/>
              <a:t>centralt fokus </a:t>
            </a:r>
            <a:r>
              <a:rPr lang="da-DK" sz="2800" dirty="0" smtClean="0"/>
              <a:t>er </a:t>
            </a:r>
            <a:r>
              <a:rPr lang="da-DK" sz="2800" dirty="0"/>
              <a:t>at medvirke til at synliggøre de fortællinger, som </a:t>
            </a:r>
            <a:r>
              <a:rPr lang="da-DK" sz="2800" dirty="0" smtClean="0"/>
              <a:t>omformer </a:t>
            </a:r>
            <a:r>
              <a:rPr lang="da-DK" sz="2800" dirty="0"/>
              <a:t>problemmættede fortællinger </a:t>
            </a:r>
            <a:r>
              <a:rPr lang="da-DK" sz="2800" b="1" dirty="0"/>
              <a:t>til mere foretrukne </a:t>
            </a:r>
            <a:r>
              <a:rPr lang="da-DK" sz="2800" b="1" dirty="0" smtClean="0"/>
              <a:t>fortællinger</a:t>
            </a:r>
          </a:p>
          <a:p>
            <a:pPr marL="914400" lvl="1" indent="-457200">
              <a:buFont typeface="Wingdings" charset="2"/>
              <a:buChar char="Ø"/>
            </a:pPr>
            <a:r>
              <a:rPr lang="da-DK" sz="2800" dirty="0" smtClean="0"/>
              <a:t>flere handlemuligheder  </a:t>
            </a:r>
          </a:p>
          <a:p>
            <a:pPr marL="914400" lvl="1" indent="-457200">
              <a:buFont typeface="Wingdings" charset="2"/>
              <a:buChar char="Ø"/>
            </a:pPr>
            <a:r>
              <a:rPr lang="da-DK" sz="2800" dirty="0" smtClean="0"/>
              <a:t>en ønskværdig </a:t>
            </a:r>
            <a:r>
              <a:rPr lang="da-DK" sz="2800" dirty="0"/>
              <a:t>fremtid for </a:t>
            </a:r>
            <a:r>
              <a:rPr lang="da-DK" sz="2800" dirty="0" smtClean="0"/>
              <a:t>arbejdsfællesskabet </a:t>
            </a:r>
          </a:p>
          <a:p>
            <a:pPr marL="914400" lvl="1" indent="-457200">
              <a:buFont typeface="Wingdings" charset="2"/>
              <a:buChar char="Ø"/>
            </a:pPr>
            <a:r>
              <a:rPr lang="da-DK" sz="2800" b="1" dirty="0" smtClean="0"/>
              <a:t>skabe </a:t>
            </a:r>
            <a:r>
              <a:rPr lang="da-DK" sz="2800" b="1" dirty="0"/>
              <a:t>mere værdi for organisationen </a:t>
            </a:r>
          </a:p>
          <a:p>
            <a:pPr lvl="1"/>
            <a:endParaRPr lang="da-DK" sz="2800" dirty="0">
              <a:latin typeface="+mj-lt"/>
            </a:endParaRPr>
          </a:p>
          <a:p>
            <a:r>
              <a:rPr lang="da-DK" sz="2800" dirty="0">
                <a:latin typeface="+mj-lt"/>
              </a:rPr>
              <a:t> </a:t>
            </a:r>
          </a:p>
          <a:p>
            <a:r>
              <a:rPr lang="da-DK" sz="2400" dirty="0"/>
              <a:t> </a:t>
            </a:r>
          </a:p>
          <a:p>
            <a:pPr marL="342900" indent="-342900">
              <a:buFontTx/>
              <a:buChar char="-"/>
            </a:pPr>
            <a:endParaRPr lang="da-DK" sz="2400" dirty="0"/>
          </a:p>
        </p:txBody>
      </p:sp>
    </p:spTree>
    <p:extLst>
      <p:ext uri="{BB962C8B-B14F-4D97-AF65-F5344CB8AC3E}">
        <p14:creationId xmlns:p14="http://schemas.microsoft.com/office/powerpoint/2010/main" val="87749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additive="base">
                                        <p:cTn id="2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 calcmode="lin" valueType="num">
                                      <p:cBhvr additive="base">
                                        <p:cTn id="2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anim calcmode="lin" valueType="num">
                                      <p:cBhvr additive="base">
                                        <p:cTn id="3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Organisationer skal bidrage til samfundet</a:t>
            </a:r>
            <a:endParaRPr lang="da-DK" dirty="0"/>
          </a:p>
        </p:txBody>
      </p:sp>
      <p:pic>
        <p:nvPicPr>
          <p:cNvPr id="4"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9702783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763926"/>
          </a:xfrm>
        </p:spPr>
        <p:txBody>
          <a:bodyPr>
            <a:normAutofit fontScale="90000"/>
          </a:bodyPr>
          <a:lstStyle/>
          <a:p>
            <a:r>
              <a:rPr lang="da-DK"/>
              <a:t>Hvad skal dagplejen kunne for at den er er et attraktivt tilvalg for forældrene?????</a:t>
            </a:r>
            <a:br>
              <a:rPr lang="da-DK"/>
            </a:br>
            <a:endParaRPr lang="da-DK" dirty="0"/>
          </a:p>
        </p:txBody>
      </p:sp>
      <p:sp>
        <p:nvSpPr>
          <p:cNvPr id="3" name="Pladsholder til indhold 2"/>
          <p:cNvSpPr>
            <a:spLocks noGrp="1"/>
          </p:cNvSpPr>
          <p:nvPr>
            <p:ph idx="1"/>
          </p:nvPr>
        </p:nvSpPr>
        <p:spPr>
          <a:xfrm>
            <a:off x="838200" y="3220872"/>
            <a:ext cx="10515600" cy="2729551"/>
          </a:xfrm>
        </p:spPr>
        <p:txBody>
          <a:bodyPr>
            <a:normAutofit/>
          </a:bodyPr>
          <a:lstStyle/>
          <a:p>
            <a:pPr marL="0" indent="0">
              <a:buNone/>
            </a:pPr>
            <a:endParaRPr lang="da-DK" dirty="0" smtClean="0"/>
          </a:p>
        </p:txBody>
      </p:sp>
      <p:pic>
        <p:nvPicPr>
          <p:cNvPr id="6" name="Billede 5"/>
          <p:cNvPicPr>
            <a:picLocks noChangeAspect="1"/>
          </p:cNvPicPr>
          <p:nvPr/>
        </p:nvPicPr>
        <p:blipFill>
          <a:blip r:embed="rId2"/>
          <a:stretch>
            <a:fillRect/>
          </a:stretch>
        </p:blipFill>
        <p:spPr>
          <a:xfrm>
            <a:off x="4902200" y="1809845"/>
            <a:ext cx="6451600" cy="4775200"/>
          </a:xfrm>
          <a:prstGeom prst="rect">
            <a:avLst/>
          </a:prstGeom>
        </p:spPr>
      </p:pic>
    </p:spTree>
    <p:extLst>
      <p:ext uri="{BB962C8B-B14F-4D97-AF65-F5344CB8AC3E}">
        <p14:creationId xmlns:p14="http://schemas.microsoft.com/office/powerpoint/2010/main" val="11822305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1514" y="365125"/>
            <a:ext cx="11963400" cy="1325563"/>
          </a:xfrm>
          <a:solidFill>
            <a:schemeClr val="accent1"/>
          </a:solidFill>
        </p:spPr>
        <p:txBody>
          <a:bodyPr/>
          <a:lstStyle/>
          <a:p>
            <a:r>
              <a:rPr lang="da-DK" dirty="0" smtClean="0">
                <a:solidFill>
                  <a:schemeClr val="bg1"/>
                </a:solidFill>
              </a:rPr>
              <a:t>Opgave: Hvad er værdien i din kommunes dagpleje?</a:t>
            </a:r>
            <a:endParaRPr lang="da-DK" dirty="0">
              <a:solidFill>
                <a:schemeClr val="bg1"/>
              </a:solidFill>
            </a:endParaRPr>
          </a:p>
        </p:txBody>
      </p:sp>
      <p:sp>
        <p:nvSpPr>
          <p:cNvPr id="3" name="Pladsholder til indhold 2"/>
          <p:cNvSpPr>
            <a:spLocks noGrp="1"/>
          </p:cNvSpPr>
          <p:nvPr>
            <p:ph sz="half" idx="1"/>
          </p:nvPr>
        </p:nvSpPr>
        <p:spPr/>
        <p:txBody>
          <a:bodyPr>
            <a:normAutofit/>
          </a:bodyPr>
          <a:lstStyle/>
          <a:p>
            <a:endParaRPr lang="da-DK" dirty="0" smtClean="0"/>
          </a:p>
          <a:p>
            <a:endParaRPr lang="da-DK" dirty="0"/>
          </a:p>
          <a:p>
            <a:r>
              <a:rPr lang="da-DK" dirty="0" smtClean="0"/>
              <a:t>Gå 2 – 3 sammen</a:t>
            </a:r>
          </a:p>
          <a:p>
            <a:r>
              <a:rPr lang="da-DK" dirty="0" smtClean="0"/>
              <a:t>Drøft hvad det er der gør din kommunes dagpleje attraktiv for forældrene?</a:t>
            </a:r>
          </a:p>
          <a:p>
            <a:r>
              <a:rPr lang="da-DK" dirty="0" smtClean="0"/>
              <a:t>Hvordan arbejder du/I med at synliggøre det?</a:t>
            </a:r>
          </a:p>
        </p:txBody>
      </p:sp>
      <p:pic>
        <p:nvPicPr>
          <p:cNvPr id="5" name="Pladsholder til indhold 4"/>
          <p:cNvPicPr>
            <a:picLocks noGrp="1" noChangeAspect="1"/>
          </p:cNvPicPr>
          <p:nvPr>
            <p:ph sz="half" idx="2"/>
          </p:nvPr>
        </p:nvPicPr>
        <p:blipFill>
          <a:blip r:embed="rId3">
            <a:alphaModFix amt="35000"/>
            <a:extLst>
              <a:ext uri="{28A0092B-C50C-407E-A947-70E740481C1C}">
                <a14:useLocalDpi xmlns:a14="http://schemas.microsoft.com/office/drawing/2010/main" val="0"/>
              </a:ext>
            </a:extLst>
          </a:blip>
          <a:stretch>
            <a:fillRect/>
          </a:stretch>
        </p:blipFill>
        <p:spPr>
          <a:xfrm>
            <a:off x="7634110" y="2872404"/>
            <a:ext cx="4470804" cy="3523747"/>
          </a:xfrm>
        </p:spPr>
      </p:pic>
      <p:sp>
        <p:nvSpPr>
          <p:cNvPr id="4" name="Rektangel 3"/>
          <p:cNvSpPr/>
          <p:nvPr/>
        </p:nvSpPr>
        <p:spPr>
          <a:xfrm>
            <a:off x="983848" y="2967334"/>
            <a:ext cx="6736466" cy="1200329"/>
          </a:xfrm>
          <a:prstGeom prst="rect">
            <a:avLst/>
          </a:prstGeom>
        </p:spPr>
        <p:txBody>
          <a:bodyPr wrap="square">
            <a:spAutoFit/>
          </a:bodyPr>
          <a:lstStyle/>
          <a:p>
            <a:r>
              <a:rPr lang="da-DK" dirty="0"/>
              <a:t/>
            </a:r>
            <a:br>
              <a:rPr lang="da-DK" dirty="0"/>
            </a:br>
            <a:endParaRPr lang="da-DK" dirty="0" smtClean="0"/>
          </a:p>
          <a:p>
            <a:endParaRPr lang="da-DK" dirty="0"/>
          </a:p>
          <a:p>
            <a:endParaRPr lang="da-DK" dirty="0"/>
          </a:p>
        </p:txBody>
      </p:sp>
      <p:sp>
        <p:nvSpPr>
          <p:cNvPr id="6" name="Tekstfelt 5"/>
          <p:cNvSpPr txBox="1"/>
          <p:nvPr/>
        </p:nvSpPr>
        <p:spPr>
          <a:xfrm>
            <a:off x="7720315" y="3181611"/>
            <a:ext cx="3819570" cy="1938992"/>
          </a:xfrm>
          <a:prstGeom prst="rect">
            <a:avLst/>
          </a:prstGeom>
          <a:noFill/>
        </p:spPr>
        <p:txBody>
          <a:bodyPr wrap="square" rtlCol="0">
            <a:spAutoFit/>
          </a:bodyPr>
          <a:lstStyle/>
          <a:p>
            <a:r>
              <a:rPr lang="da-DK" sz="2400" dirty="0" smtClean="0"/>
              <a:t>Værdi skabes udefra og ind</a:t>
            </a:r>
          </a:p>
          <a:p>
            <a:r>
              <a:rPr lang="da-DK" sz="2400" dirty="0" smtClean="0"/>
              <a:t>Men…</a:t>
            </a:r>
          </a:p>
          <a:p>
            <a:r>
              <a:rPr lang="da-DK" sz="2400" dirty="0" smtClean="0"/>
              <a:t>Ved omverden hvad værdien er i din kommunes dagpleje???</a:t>
            </a:r>
          </a:p>
        </p:txBody>
      </p:sp>
    </p:spTree>
    <p:extLst>
      <p:ext uri="{BB962C8B-B14F-4D97-AF65-F5344CB8AC3E}">
        <p14:creationId xmlns:p14="http://schemas.microsoft.com/office/powerpoint/2010/main" val="18148300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3" name="Picture 2" descr="LS around the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88072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Eksempler fra Vejen</a:t>
            </a:r>
            <a:endParaRPr lang="da-DK" dirty="0"/>
          </a:p>
        </p:txBody>
      </p:sp>
      <p:sp>
        <p:nvSpPr>
          <p:cNvPr id="3" name="Pladsholder til indhold 2"/>
          <p:cNvSpPr>
            <a:spLocks noGrp="1"/>
          </p:cNvSpPr>
          <p:nvPr>
            <p:ph idx="1"/>
          </p:nvPr>
        </p:nvSpPr>
        <p:spPr/>
        <p:txBody>
          <a:bodyPr>
            <a:normAutofit fontScale="85000" lnSpcReduction="20000"/>
          </a:bodyPr>
          <a:lstStyle/>
          <a:p>
            <a:r>
              <a:rPr lang="da-DK" dirty="0" smtClean="0">
                <a:solidFill>
                  <a:schemeClr val="accent6"/>
                </a:solidFill>
              </a:rPr>
              <a:t>Invitation til alle dagplejere i Esbjerg, Varde, Billund og Vejen + AMU om, hvordan vi kunne arbejde med at synliggøre dagplejen</a:t>
            </a:r>
          </a:p>
          <a:p>
            <a:r>
              <a:rPr lang="da-DK" dirty="0" err="1" smtClean="0"/>
              <a:t>Fixed</a:t>
            </a:r>
            <a:r>
              <a:rPr lang="da-DK" dirty="0" smtClean="0"/>
              <a:t> </a:t>
            </a:r>
            <a:r>
              <a:rPr lang="da-DK" dirty="0" err="1" smtClean="0"/>
              <a:t>mindset</a:t>
            </a:r>
            <a:r>
              <a:rPr lang="da-DK" dirty="0" smtClean="0"/>
              <a:t>/Growth </a:t>
            </a:r>
            <a:r>
              <a:rPr lang="da-DK" dirty="0" err="1" smtClean="0"/>
              <a:t>mindset</a:t>
            </a:r>
            <a:r>
              <a:rPr lang="da-DK" dirty="0" smtClean="0"/>
              <a:t> </a:t>
            </a:r>
            <a:r>
              <a:rPr lang="da-DK" dirty="0" smtClean="0">
                <a:solidFill>
                  <a:schemeClr val="accent6"/>
                </a:solidFill>
              </a:rPr>
              <a:t>og Pressen</a:t>
            </a:r>
          </a:p>
          <a:p>
            <a:r>
              <a:rPr lang="da-DK" dirty="0" smtClean="0">
                <a:solidFill>
                  <a:schemeClr val="accent6"/>
                </a:solidFill>
              </a:rPr>
              <a:t>Besøg af </a:t>
            </a:r>
            <a:r>
              <a:rPr lang="da-DK" dirty="0" err="1" smtClean="0">
                <a:solidFill>
                  <a:schemeClr val="accent6"/>
                </a:solidFill>
              </a:rPr>
              <a:t>Task</a:t>
            </a:r>
            <a:r>
              <a:rPr lang="da-DK" dirty="0" smtClean="0">
                <a:solidFill>
                  <a:schemeClr val="accent6"/>
                </a:solidFill>
              </a:rPr>
              <a:t> force i 2011 + ministeriet</a:t>
            </a:r>
          </a:p>
          <a:p>
            <a:r>
              <a:rPr lang="da-DK" dirty="0" smtClean="0"/>
              <a:t>Nyt læringssyn på børns sprogtilegnelse</a:t>
            </a:r>
          </a:p>
          <a:p>
            <a:r>
              <a:rPr lang="da-DK" dirty="0" smtClean="0"/>
              <a:t>Ole Henrik Hansens rapport, hvad var det vi ikke gjorde godt nok og hvad kunne vi gøre ved det?</a:t>
            </a:r>
          </a:p>
          <a:p>
            <a:r>
              <a:rPr lang="da-DK" dirty="0" smtClean="0">
                <a:solidFill>
                  <a:schemeClr val="accent6"/>
                </a:solidFill>
              </a:rPr>
              <a:t>Didaktik og dokumentation (</a:t>
            </a:r>
            <a:r>
              <a:rPr lang="da-DK" dirty="0" err="1" smtClean="0">
                <a:solidFill>
                  <a:schemeClr val="accent6"/>
                </a:solidFill>
              </a:rPr>
              <a:t>bazaren</a:t>
            </a:r>
            <a:r>
              <a:rPr lang="da-DK" dirty="0" smtClean="0">
                <a:solidFill>
                  <a:schemeClr val="accent6"/>
                </a:solidFill>
              </a:rPr>
              <a:t> i januar 2014)</a:t>
            </a:r>
          </a:p>
          <a:p>
            <a:r>
              <a:rPr lang="da-DK" dirty="0" smtClean="0"/>
              <a:t>2 politikere med på arbejde en hel fredag</a:t>
            </a:r>
          </a:p>
          <a:p>
            <a:r>
              <a:rPr lang="da-DK" dirty="0" smtClean="0"/>
              <a:t>Kommunens bedste Tilfredshedsmåling</a:t>
            </a:r>
          </a:p>
          <a:p>
            <a:r>
              <a:rPr lang="da-DK" dirty="0" smtClean="0"/>
              <a:t>Fleksibel dagpleje</a:t>
            </a:r>
          </a:p>
          <a:p>
            <a:r>
              <a:rPr lang="da-DK" dirty="0" smtClean="0"/>
              <a:t>Brugertilfredshed</a:t>
            </a:r>
          </a:p>
          <a:p>
            <a:pPr marL="0" indent="0">
              <a:buNone/>
            </a:pPr>
            <a:endParaRPr lang="da-DK" dirty="0" smtClean="0"/>
          </a:p>
          <a:p>
            <a:endParaRPr lang="da-DK" dirty="0"/>
          </a:p>
        </p:txBody>
      </p:sp>
    </p:spTree>
    <p:extLst>
      <p:ext uri="{BB962C8B-B14F-4D97-AF65-F5344CB8AC3E}">
        <p14:creationId xmlns:p14="http://schemas.microsoft.com/office/powerpoint/2010/main" val="7526864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0"/>
            <a:ext cx="10515600" cy="5390865"/>
          </a:xfrm>
        </p:spPr>
        <p:txBody>
          <a:bodyPr/>
          <a:lstStyle/>
          <a:p>
            <a:r>
              <a:rPr lang="da-DK" dirty="0" smtClean="0"/>
              <a:t>En fremtidsfortælling </a:t>
            </a:r>
            <a:r>
              <a:rPr lang="da-DK" u="sng" dirty="0" smtClean="0"/>
              <a:t>skrevet i foråret 2007</a:t>
            </a:r>
            <a:endParaRPr lang="da-DK" u="sng" dirty="0"/>
          </a:p>
        </p:txBody>
      </p:sp>
      <p:sp>
        <p:nvSpPr>
          <p:cNvPr id="3" name="Pladsholder til indhold 2"/>
          <p:cNvSpPr>
            <a:spLocks noGrp="1"/>
          </p:cNvSpPr>
          <p:nvPr>
            <p:ph idx="1"/>
          </p:nvPr>
        </p:nvSpPr>
        <p:spPr>
          <a:xfrm>
            <a:off x="191069" y="627797"/>
            <a:ext cx="12000931" cy="2696172"/>
          </a:xfrm>
        </p:spPr>
        <p:txBody>
          <a:bodyPr>
            <a:noAutofit/>
          </a:bodyPr>
          <a:lstStyle/>
          <a:p>
            <a:pPr marL="0" indent="0">
              <a:buNone/>
            </a:pPr>
            <a:r>
              <a:rPr lang="da-DK" sz="1400" dirty="0"/>
              <a:t> </a:t>
            </a:r>
          </a:p>
          <a:p>
            <a:pPr marL="0" indent="0">
              <a:buNone/>
            </a:pPr>
            <a:r>
              <a:rPr lang="da-DK" sz="1400" dirty="0"/>
              <a:t> </a:t>
            </a:r>
          </a:p>
          <a:p>
            <a:pPr marL="0" indent="0">
              <a:buNone/>
            </a:pPr>
            <a:r>
              <a:rPr lang="da-DK" sz="1400" dirty="0"/>
              <a:t> </a:t>
            </a:r>
          </a:p>
          <a:p>
            <a:pPr marL="0" indent="0">
              <a:buNone/>
            </a:pPr>
            <a:r>
              <a:rPr lang="da-DK" sz="1400" dirty="0"/>
              <a:t> </a:t>
            </a:r>
          </a:p>
          <a:p>
            <a:pPr marL="0" indent="0">
              <a:buNone/>
            </a:pPr>
            <a:endParaRPr lang="da-DK" sz="1400" dirty="0"/>
          </a:p>
        </p:txBody>
      </p:sp>
    </p:spTree>
    <p:extLst>
      <p:ext uri="{BB962C8B-B14F-4D97-AF65-F5344CB8AC3E}">
        <p14:creationId xmlns:p14="http://schemas.microsoft.com/office/powerpoint/2010/main" val="3611492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136478"/>
            <a:ext cx="12301182" cy="6540252"/>
          </a:xfrm>
          <a:prstGeom prst="rect">
            <a:avLst/>
          </a:prstGeom>
        </p:spPr>
        <p:txBody>
          <a:bodyPr wrap="square">
            <a:spAutoFit/>
          </a:bodyPr>
          <a:lstStyle/>
          <a:p>
            <a:r>
              <a:rPr lang="da-DK" sz="2000" b="1" dirty="0" err="1"/>
              <a:t>Dagpejen</a:t>
            </a:r>
            <a:r>
              <a:rPr lang="da-DK" sz="2000" b="1" dirty="0"/>
              <a:t> i </a:t>
            </a:r>
            <a:r>
              <a:rPr lang="da-DK" sz="2000" b="1" dirty="0" smtClean="0"/>
              <a:t>Vejen 2015</a:t>
            </a:r>
            <a:r>
              <a:rPr lang="da-DK" sz="2000" dirty="0"/>
              <a:t> </a:t>
            </a:r>
            <a:endParaRPr lang="da-DK" sz="2000" dirty="0" smtClean="0"/>
          </a:p>
          <a:p>
            <a:r>
              <a:rPr lang="da-DK" sz="2100" dirty="0" smtClean="0">
                <a:solidFill>
                  <a:schemeClr val="accent6"/>
                </a:solidFill>
              </a:rPr>
              <a:t>I  </a:t>
            </a:r>
            <a:r>
              <a:rPr lang="da-DK" sz="2100" dirty="0">
                <a:solidFill>
                  <a:schemeClr val="accent6"/>
                </a:solidFill>
              </a:rPr>
              <a:t>vores dagpleje har alle dagplejere en profil af deres egne styrkeområder. Det betyder at dagplejernes særlige kompetencer er kendt for både sig selv og omverden. Dagplejerne løser forskellige opgaver alt efter deres særlige kompetencer.</a:t>
            </a:r>
          </a:p>
          <a:p>
            <a:r>
              <a:rPr lang="da-DK" sz="2100" dirty="0">
                <a:solidFill>
                  <a:srgbClr val="C00000"/>
                </a:solidFill>
              </a:rPr>
              <a:t>Dagplejere med samme særlige kompetencer mødes i netværk, </a:t>
            </a:r>
            <a:r>
              <a:rPr lang="da-DK" sz="2100" dirty="0">
                <a:solidFill>
                  <a:schemeClr val="accent6"/>
                </a:solidFill>
              </a:rPr>
              <a:t>både on line </a:t>
            </a:r>
            <a:r>
              <a:rPr lang="da-DK" sz="2100" dirty="0">
                <a:solidFill>
                  <a:srgbClr val="C00000"/>
                </a:solidFill>
              </a:rPr>
              <a:t>og via legestuer.</a:t>
            </a:r>
          </a:p>
          <a:p>
            <a:r>
              <a:rPr lang="da-DK" sz="2100" dirty="0">
                <a:solidFill>
                  <a:schemeClr val="accent6"/>
                </a:solidFill>
              </a:rPr>
              <a:t>Vi er rigtig glade for vores gode heldagslegestuer i hele kommunen, og som alle dagplejere benytter. </a:t>
            </a:r>
            <a:r>
              <a:rPr lang="da-DK" sz="2100" dirty="0">
                <a:solidFill>
                  <a:srgbClr val="C00000"/>
                </a:solidFill>
              </a:rPr>
              <a:t>Alle</a:t>
            </a:r>
            <a:r>
              <a:rPr lang="da-DK" sz="2100" dirty="0">
                <a:solidFill>
                  <a:schemeClr val="accent6"/>
                </a:solidFill>
              </a:rPr>
              <a:t> har cykler, så de let kan komme til legestuerne. </a:t>
            </a:r>
            <a:r>
              <a:rPr lang="da-DK" sz="2100" dirty="0">
                <a:solidFill>
                  <a:srgbClr val="C00000"/>
                </a:solidFill>
              </a:rPr>
              <a:t>Næsten alle vores </a:t>
            </a:r>
            <a:r>
              <a:rPr lang="da-DK" sz="2100" dirty="0">
                <a:solidFill>
                  <a:schemeClr val="accent6"/>
                </a:solidFill>
              </a:rPr>
              <a:t>cykler er blevet sponseret af vores forældre, som er meget tilfredse med dagplejen generelt.</a:t>
            </a:r>
          </a:p>
          <a:p>
            <a:r>
              <a:rPr lang="da-DK" sz="2100" dirty="0">
                <a:solidFill>
                  <a:schemeClr val="accent6"/>
                </a:solidFill>
              </a:rPr>
              <a:t>Gæstedagplejen løses af vores superfriske gruppekoordinatorer. De har et særligt kendskab til deres område, der gør at gæsteplejen løses yderst tilfredsstillende. </a:t>
            </a:r>
          </a:p>
          <a:p>
            <a:r>
              <a:rPr lang="da-DK" sz="2100" dirty="0">
                <a:solidFill>
                  <a:schemeClr val="accent6"/>
                </a:solidFill>
              </a:rPr>
              <a:t>Dette hjælpes også af dagplejens lave sygefravær,</a:t>
            </a:r>
            <a:r>
              <a:rPr lang="da-DK" sz="2100" dirty="0"/>
              <a:t> </a:t>
            </a:r>
            <a:r>
              <a:rPr lang="da-DK" sz="2100" dirty="0">
                <a:solidFill>
                  <a:srgbClr val="C00000"/>
                </a:solidFill>
              </a:rPr>
              <a:t>samt ikke mindst udbredelsen af forældrenetværk. Der betyder at har en dagplejer behov for frihed, hjælper forældrene hinanden med at passe hinandens børn. Dette netværk er forældrene blevet meget glade </a:t>
            </a:r>
            <a:r>
              <a:rPr lang="da-DK" sz="2100" dirty="0" smtClean="0">
                <a:solidFill>
                  <a:srgbClr val="C00000"/>
                </a:solidFill>
              </a:rPr>
              <a:t>for, </a:t>
            </a:r>
            <a:r>
              <a:rPr lang="da-DK" sz="2100" dirty="0">
                <a:solidFill>
                  <a:srgbClr val="C00000"/>
                </a:solidFill>
              </a:rPr>
              <a:t>da de også bruger det i weekends og om aftenen. </a:t>
            </a:r>
            <a:r>
              <a:rPr lang="da-DK" sz="2100" dirty="0">
                <a:solidFill>
                  <a:schemeClr val="accent6"/>
                </a:solidFill>
              </a:rPr>
              <a:t>Det lave sygefravær </a:t>
            </a:r>
            <a:r>
              <a:rPr lang="da-DK" sz="2100" dirty="0">
                <a:solidFill>
                  <a:srgbClr val="C00000"/>
                </a:solidFill>
              </a:rPr>
              <a:t>og den stigende </a:t>
            </a:r>
            <a:r>
              <a:rPr lang="da-DK" sz="2100" dirty="0" err="1">
                <a:solidFill>
                  <a:srgbClr val="C00000"/>
                </a:solidFill>
              </a:rPr>
              <a:t>udbredning</a:t>
            </a:r>
            <a:r>
              <a:rPr lang="da-DK" sz="2100" dirty="0">
                <a:solidFill>
                  <a:srgbClr val="C00000"/>
                </a:solidFill>
              </a:rPr>
              <a:t> af forældrenetværk </a:t>
            </a:r>
            <a:r>
              <a:rPr lang="da-DK" sz="2100" dirty="0">
                <a:solidFill>
                  <a:schemeClr val="accent6"/>
                </a:solidFill>
              </a:rPr>
              <a:t>har betydet en væsentlig besparelse i udgiften til dispositionsvederlag.</a:t>
            </a:r>
          </a:p>
          <a:p>
            <a:r>
              <a:rPr lang="da-DK" sz="2100" dirty="0">
                <a:solidFill>
                  <a:srgbClr val="C00000"/>
                </a:solidFill>
              </a:rPr>
              <a:t>I socialafdelingen er de meget glade, da dagplejens forarbejde med at opbygge forældrenetværk har reduceret afdelingens opgaver med mere end 15%.</a:t>
            </a:r>
          </a:p>
          <a:p>
            <a:r>
              <a:rPr lang="da-DK" sz="2100" dirty="0">
                <a:solidFill>
                  <a:schemeClr val="accent6"/>
                </a:solidFill>
              </a:rPr>
              <a:t>Alle dagplejerne arbejder kontinuerligt med egen kompetenceudvikling og videndeling af denne. Jantelov eksisterer ikke længere. Det betyder at den enkelte dagplejer oplever stor anerkendelse af praksis, og derfor er der </a:t>
            </a:r>
            <a:r>
              <a:rPr lang="da-DK" sz="2100" dirty="0">
                <a:solidFill>
                  <a:srgbClr val="C00000"/>
                </a:solidFill>
              </a:rPr>
              <a:t>en lang </a:t>
            </a:r>
            <a:r>
              <a:rPr lang="da-DK" sz="2100" dirty="0" smtClean="0">
                <a:solidFill>
                  <a:srgbClr val="C00000"/>
                </a:solidFill>
              </a:rPr>
              <a:t>kø </a:t>
            </a:r>
            <a:r>
              <a:rPr lang="da-DK" sz="2100" dirty="0">
                <a:solidFill>
                  <a:srgbClr val="C00000"/>
                </a:solidFill>
              </a:rPr>
              <a:t>af</a:t>
            </a:r>
            <a:r>
              <a:rPr lang="da-DK" sz="2100" dirty="0">
                <a:solidFill>
                  <a:schemeClr val="accent6"/>
                </a:solidFill>
              </a:rPr>
              <a:t> kompetente </a:t>
            </a:r>
            <a:r>
              <a:rPr lang="da-DK" sz="2100" dirty="0" smtClean="0">
                <a:solidFill>
                  <a:schemeClr val="accent6"/>
                </a:solidFill>
              </a:rPr>
              <a:t>medarbejdere </a:t>
            </a:r>
            <a:r>
              <a:rPr lang="da-DK" sz="2100" dirty="0">
                <a:solidFill>
                  <a:schemeClr val="accent6"/>
                </a:solidFill>
              </a:rPr>
              <a:t>der venter på at få job i dagplejen</a:t>
            </a:r>
            <a:r>
              <a:rPr lang="da-DK" sz="2100" dirty="0" smtClean="0">
                <a:solidFill>
                  <a:schemeClr val="accent6"/>
                </a:solidFill>
              </a:rPr>
              <a:t>.</a:t>
            </a:r>
            <a:endParaRPr lang="da-DK" sz="2100" dirty="0">
              <a:solidFill>
                <a:schemeClr val="accent6"/>
              </a:solidFill>
            </a:endParaRPr>
          </a:p>
        </p:txBody>
      </p:sp>
    </p:spTree>
    <p:extLst>
      <p:ext uri="{BB962C8B-B14F-4D97-AF65-F5344CB8AC3E}">
        <p14:creationId xmlns:p14="http://schemas.microsoft.com/office/powerpoint/2010/main" val="13858654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 y="-910649"/>
            <a:ext cx="12310281" cy="7617470"/>
          </a:xfrm>
          <a:prstGeom prst="rect">
            <a:avLst/>
          </a:prstGeom>
        </p:spPr>
        <p:txBody>
          <a:bodyPr wrap="square">
            <a:spAutoFit/>
          </a:bodyPr>
          <a:lstStyle/>
          <a:p>
            <a:endParaRPr lang="da-DK" dirty="0" smtClean="0">
              <a:solidFill>
                <a:schemeClr val="accent6"/>
              </a:solidFill>
            </a:endParaRPr>
          </a:p>
          <a:p>
            <a:endParaRPr lang="da-DK" dirty="0">
              <a:solidFill>
                <a:schemeClr val="accent6"/>
              </a:solidFill>
            </a:endParaRPr>
          </a:p>
          <a:p>
            <a:endParaRPr lang="da-DK" dirty="0" smtClean="0">
              <a:solidFill>
                <a:schemeClr val="accent6"/>
              </a:solidFill>
            </a:endParaRPr>
          </a:p>
          <a:p>
            <a:endParaRPr lang="da-DK" dirty="0">
              <a:solidFill>
                <a:schemeClr val="accent6"/>
              </a:solidFill>
            </a:endParaRPr>
          </a:p>
          <a:p>
            <a:r>
              <a:rPr lang="da-DK" dirty="0" smtClean="0">
                <a:solidFill>
                  <a:schemeClr val="accent6"/>
                </a:solidFill>
              </a:rPr>
              <a:t>…….</a:t>
            </a:r>
          </a:p>
          <a:p>
            <a:r>
              <a:rPr lang="da-DK" sz="2100" dirty="0" smtClean="0">
                <a:solidFill>
                  <a:schemeClr val="accent6"/>
                </a:solidFill>
              </a:rPr>
              <a:t>Det </a:t>
            </a:r>
            <a:r>
              <a:rPr lang="da-DK" sz="2100" dirty="0">
                <a:solidFill>
                  <a:schemeClr val="accent6"/>
                </a:solidFill>
              </a:rPr>
              <a:t>afspejler sig også i Vejen kommunes tilfredshedsundersøgelse, hvor dagplejen scorer </a:t>
            </a:r>
            <a:r>
              <a:rPr lang="da-DK" sz="2100" dirty="0" smtClean="0">
                <a:solidFill>
                  <a:srgbClr val="C00000"/>
                </a:solidFill>
              </a:rPr>
              <a:t>landets</a:t>
            </a:r>
            <a:r>
              <a:rPr lang="da-DK" sz="2100" dirty="0" smtClean="0">
                <a:solidFill>
                  <a:schemeClr val="accent6"/>
                </a:solidFill>
              </a:rPr>
              <a:t> </a:t>
            </a:r>
            <a:r>
              <a:rPr lang="da-DK" sz="2100" dirty="0">
                <a:solidFill>
                  <a:schemeClr val="accent6"/>
                </a:solidFill>
              </a:rPr>
              <a:t>højeste tilfredshed på 98,9 %.</a:t>
            </a:r>
          </a:p>
          <a:p>
            <a:r>
              <a:rPr lang="da-DK" sz="2100" dirty="0">
                <a:solidFill>
                  <a:schemeClr val="accent6"/>
                </a:solidFill>
              </a:rPr>
              <a:t>Dagplejens hjemmeside er den mest brugte i kommunen. Den vedligeholdes af vores fuldtidssekretær, som de sparede dispositionsvederlag har finansieret. Udover at løse de mange administrative opgaver, så </a:t>
            </a:r>
            <a:r>
              <a:rPr lang="da-DK" sz="2100" dirty="0" smtClean="0">
                <a:solidFill>
                  <a:schemeClr val="accent6"/>
                </a:solidFill>
              </a:rPr>
              <a:t>sætter </a:t>
            </a:r>
            <a:r>
              <a:rPr lang="da-DK" sz="2100" dirty="0">
                <a:solidFill>
                  <a:schemeClr val="accent6"/>
                </a:solidFill>
              </a:rPr>
              <a:t>hun også de sjove historier og billeder fra hverdagen i dagplejen ind på hjemmesiden, som </a:t>
            </a:r>
            <a:r>
              <a:rPr lang="da-DK" sz="2100" dirty="0">
                <a:solidFill>
                  <a:srgbClr val="C00000"/>
                </a:solidFill>
              </a:rPr>
              <a:t>forældre og</a:t>
            </a:r>
            <a:r>
              <a:rPr lang="da-DK" sz="2100" dirty="0">
                <a:solidFill>
                  <a:schemeClr val="accent6"/>
                </a:solidFill>
              </a:rPr>
              <a:t> dagplejere bidrager med.</a:t>
            </a:r>
          </a:p>
          <a:p>
            <a:r>
              <a:rPr lang="da-DK" sz="2100" dirty="0">
                <a:solidFill>
                  <a:schemeClr val="accent6"/>
                </a:solidFill>
              </a:rPr>
              <a:t>At pædagogerne ikke længere </a:t>
            </a:r>
            <a:r>
              <a:rPr lang="da-DK" sz="2100" dirty="0" smtClean="0">
                <a:solidFill>
                  <a:schemeClr val="accent6"/>
                </a:solidFill>
              </a:rPr>
              <a:t>laver </a:t>
            </a:r>
            <a:r>
              <a:rPr lang="da-DK" sz="2100" dirty="0">
                <a:solidFill>
                  <a:schemeClr val="accent6"/>
                </a:solidFill>
              </a:rPr>
              <a:t>så mange administrative opgaver og ej heller varetager omplaceringer, betyder at de </a:t>
            </a:r>
            <a:r>
              <a:rPr lang="da-DK" sz="2100" dirty="0">
                <a:solidFill>
                  <a:srgbClr val="C00000"/>
                </a:solidFill>
              </a:rPr>
              <a:t>nu i stedet besøger hjemmet </a:t>
            </a:r>
            <a:r>
              <a:rPr lang="da-DK" sz="2100" dirty="0">
                <a:solidFill>
                  <a:schemeClr val="accent6"/>
                </a:solidFill>
              </a:rPr>
              <a:t>sammen med </a:t>
            </a:r>
            <a:r>
              <a:rPr lang="da-DK" sz="2100" dirty="0" err="1">
                <a:solidFill>
                  <a:schemeClr val="accent6"/>
                </a:solidFill>
              </a:rPr>
              <a:t>sundhedsplejesken</a:t>
            </a:r>
            <a:r>
              <a:rPr lang="da-DK" sz="2100" dirty="0">
                <a:solidFill>
                  <a:schemeClr val="accent6"/>
                </a:solidFill>
              </a:rPr>
              <a:t>, for at skabe den bedste overgang til dagplejen og for at matche børn/forældre med den for dem bedste dagplejer.</a:t>
            </a:r>
          </a:p>
          <a:p>
            <a:r>
              <a:rPr lang="da-DK" sz="2100" dirty="0">
                <a:solidFill>
                  <a:srgbClr val="C00000"/>
                </a:solidFill>
              </a:rPr>
              <a:t>I morgen aften er en stor aften, da skal vi alle se DR2 temaudsendelse om det gode dagplejeliv i Vejen kommune. Når vi er blevet udvalgt til det, skyldes det et netop afsluttet forskningsprojekt, som DPU har stået for, hvor det er blevet dokumenteret at dagplejen i  Vejen har brudt den negative sociale arv i godt 20 % af de kendte belastede familier, </a:t>
            </a:r>
            <a:r>
              <a:rPr lang="da-DK" sz="2100" dirty="0" err="1">
                <a:solidFill>
                  <a:srgbClr val="C00000"/>
                </a:solidFill>
              </a:rPr>
              <a:t>p.gr.a</a:t>
            </a:r>
            <a:r>
              <a:rPr lang="da-DK" sz="2100" dirty="0">
                <a:solidFill>
                  <a:srgbClr val="C00000"/>
                </a:solidFill>
              </a:rPr>
              <a:t> forældrenetværk. </a:t>
            </a:r>
            <a:r>
              <a:rPr lang="da-DK" sz="2100" dirty="0">
                <a:solidFill>
                  <a:schemeClr val="accent6"/>
                </a:solidFill>
              </a:rPr>
              <a:t>Nyheden har været omtalt </a:t>
            </a:r>
            <a:r>
              <a:rPr lang="da-DK" sz="2100" dirty="0">
                <a:solidFill>
                  <a:srgbClr val="C00000"/>
                </a:solidFill>
              </a:rPr>
              <a:t>i samtlige medier på landsplan</a:t>
            </a:r>
            <a:r>
              <a:rPr lang="da-DK" sz="2100" dirty="0">
                <a:solidFill>
                  <a:schemeClr val="accent6"/>
                </a:solidFill>
              </a:rPr>
              <a:t>, </a:t>
            </a:r>
            <a:endParaRPr lang="da-DK" sz="2100" dirty="0" smtClean="0">
              <a:solidFill>
                <a:schemeClr val="accent6"/>
              </a:solidFill>
            </a:endParaRPr>
          </a:p>
          <a:p>
            <a:r>
              <a:rPr lang="da-DK" sz="2100" dirty="0" smtClean="0">
                <a:solidFill>
                  <a:schemeClr val="accent6"/>
                </a:solidFill>
              </a:rPr>
              <a:t>og </a:t>
            </a:r>
            <a:r>
              <a:rPr lang="da-DK" sz="2100" dirty="0">
                <a:solidFill>
                  <a:schemeClr val="accent6"/>
                </a:solidFill>
              </a:rPr>
              <a:t>omverden er også begyndt at rejse til Vejen for at se hvad det er vi gør.</a:t>
            </a:r>
          </a:p>
          <a:p>
            <a:r>
              <a:rPr lang="da-DK" sz="2100" b="1" dirty="0">
                <a:solidFill>
                  <a:schemeClr val="accent6"/>
                </a:solidFill>
              </a:rPr>
              <a:t>Vi bringer det bedste frem i mennesker, siger vi –</a:t>
            </a:r>
            <a:endParaRPr lang="da-DK" sz="2100" dirty="0">
              <a:solidFill>
                <a:schemeClr val="accent6"/>
              </a:solidFill>
            </a:endParaRPr>
          </a:p>
          <a:p>
            <a:r>
              <a:rPr lang="da-DK" sz="2100" dirty="0">
                <a:solidFill>
                  <a:schemeClr val="accent6"/>
                </a:solidFill>
              </a:rPr>
              <a:t>Det gør den enkelte dagplejer ved at arbejde inkluderende – ikke bare med børnene, men også med forældrene.  Læreplaner, dokumentation og refleksion er selvfølgeligheder for dagplejerne. </a:t>
            </a:r>
          </a:p>
          <a:p>
            <a:r>
              <a:rPr lang="da-DK" sz="2100" dirty="0">
                <a:solidFill>
                  <a:schemeClr val="accent6"/>
                </a:solidFill>
              </a:rPr>
              <a:t>Forældrene priser også de videoklip som dagplejerne jævnligt viser af deres praksis, hvor proces, </a:t>
            </a:r>
            <a:r>
              <a:rPr lang="da-DK" sz="2100" dirty="0" smtClean="0">
                <a:solidFill>
                  <a:schemeClr val="accent6"/>
                </a:solidFill>
              </a:rPr>
              <a:t>nærvær </a:t>
            </a:r>
            <a:r>
              <a:rPr lang="da-DK" sz="2100" dirty="0">
                <a:solidFill>
                  <a:schemeClr val="accent6"/>
                </a:solidFill>
              </a:rPr>
              <a:t>og fordybelse er nøgleord .</a:t>
            </a:r>
          </a:p>
        </p:txBody>
      </p:sp>
    </p:spTree>
    <p:extLst>
      <p:ext uri="{BB962C8B-B14F-4D97-AF65-F5344CB8AC3E}">
        <p14:creationId xmlns:p14="http://schemas.microsoft.com/office/powerpoint/2010/main" val="17809884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665927" y="321973"/>
            <a:ext cx="8757634" cy="6186309"/>
          </a:xfrm>
          <a:prstGeom prst="rect">
            <a:avLst/>
          </a:prstGeom>
        </p:spPr>
        <p:txBody>
          <a:bodyPr wrap="square">
            <a:spAutoFit/>
          </a:bodyPr>
          <a:lstStyle/>
          <a:p>
            <a:r>
              <a:rPr lang="da-DK" sz="4400" dirty="0" err="1"/>
              <a:t>Eudaimonia</a:t>
            </a:r>
            <a:r>
              <a:rPr lang="da-DK" sz="4400" dirty="0"/>
              <a:t> – Human </a:t>
            </a:r>
            <a:r>
              <a:rPr lang="da-DK" sz="4400" dirty="0" err="1"/>
              <a:t>flourishing</a:t>
            </a:r>
            <a:r>
              <a:rPr lang="da-DK" sz="4400" dirty="0"/>
              <a:t> </a:t>
            </a:r>
            <a:endParaRPr lang="da-DK" sz="4400" dirty="0" smtClean="0"/>
          </a:p>
          <a:p>
            <a:endParaRPr lang="da-DK" sz="3200" dirty="0" smtClean="0">
              <a:solidFill>
                <a:srgbClr val="001E5E"/>
              </a:solidFill>
              <a:latin typeface="Tahoma" charset="0"/>
            </a:endParaRPr>
          </a:p>
          <a:p>
            <a:r>
              <a:rPr lang="da-DK" sz="3200" dirty="0" err="1" smtClean="0">
                <a:solidFill>
                  <a:srgbClr val="001E5E"/>
                </a:solidFill>
                <a:latin typeface="Tahoma" charset="0"/>
              </a:rPr>
              <a:t>Jf</a:t>
            </a:r>
            <a:r>
              <a:rPr lang="da-DK" sz="3200" dirty="0" smtClean="0">
                <a:solidFill>
                  <a:srgbClr val="001E5E"/>
                </a:solidFill>
                <a:latin typeface="Tahoma" charset="0"/>
              </a:rPr>
              <a:t> Positiv Psykologi </a:t>
            </a:r>
            <a:r>
              <a:rPr lang="da-DK" sz="3200" dirty="0">
                <a:solidFill>
                  <a:srgbClr val="001E5E"/>
                </a:solidFill>
                <a:latin typeface="Tahoma" charset="0"/>
              </a:rPr>
              <a:t>handler om menneskets </a:t>
            </a:r>
            <a:r>
              <a:rPr lang="da-DK" sz="3200" dirty="0" smtClean="0">
                <a:solidFill>
                  <a:srgbClr val="001E5E"/>
                </a:solidFill>
                <a:latin typeface="Tahoma" charset="0"/>
              </a:rPr>
              <a:t>opblomstring </a:t>
            </a:r>
            <a:r>
              <a:rPr lang="da-DK" sz="3200" dirty="0" smtClean="0"/>
              <a:t>- </a:t>
            </a:r>
            <a:r>
              <a:rPr lang="da-DK" sz="3200" dirty="0" smtClean="0">
                <a:solidFill>
                  <a:srgbClr val="001E5E"/>
                </a:solidFill>
                <a:latin typeface="Tahoma" charset="0"/>
              </a:rPr>
              <a:t>Livet </a:t>
            </a:r>
            <a:r>
              <a:rPr lang="da-DK" sz="3200" dirty="0">
                <a:solidFill>
                  <a:srgbClr val="001E5E"/>
                </a:solidFill>
                <a:latin typeface="Tahoma" charset="0"/>
              </a:rPr>
              <a:t>og arbejdet </a:t>
            </a:r>
            <a:r>
              <a:rPr lang="da-DK" sz="3200" dirty="0" smtClean="0">
                <a:solidFill>
                  <a:srgbClr val="001E5E"/>
                </a:solidFill>
                <a:latin typeface="Tahoma" charset="0"/>
              </a:rPr>
              <a:t> </a:t>
            </a:r>
          </a:p>
          <a:p>
            <a:endParaRPr lang="da-DK" sz="3200" b="1" dirty="0" smtClean="0">
              <a:solidFill>
                <a:srgbClr val="001E5E"/>
              </a:solidFill>
              <a:latin typeface="Tahoma" charset="0"/>
            </a:endParaRPr>
          </a:p>
          <a:p>
            <a:r>
              <a:rPr lang="da-DK" sz="3200" b="1" dirty="0" err="1" smtClean="0">
                <a:solidFill>
                  <a:srgbClr val="001E5E"/>
                </a:solidFill>
                <a:latin typeface="Tahoma" charset="0"/>
              </a:rPr>
              <a:t>Eudaimonia</a:t>
            </a:r>
            <a:r>
              <a:rPr lang="da-DK" sz="3200" b="1" dirty="0" smtClean="0">
                <a:solidFill>
                  <a:srgbClr val="001E5E"/>
                </a:solidFill>
                <a:latin typeface="Tahoma" charset="0"/>
              </a:rPr>
              <a:t> </a:t>
            </a:r>
          </a:p>
          <a:p>
            <a:r>
              <a:rPr lang="da-DK" sz="3200" dirty="0">
                <a:solidFill>
                  <a:srgbClr val="001E5E"/>
                </a:solidFill>
                <a:latin typeface="Tahoma" charset="0"/>
              </a:rPr>
              <a:t>-</a:t>
            </a:r>
            <a:r>
              <a:rPr lang="da-DK" sz="3200" dirty="0" smtClean="0">
                <a:solidFill>
                  <a:srgbClr val="001E5E"/>
                </a:solidFill>
                <a:latin typeface="Tahoma" charset="0"/>
              </a:rPr>
              <a:t> </a:t>
            </a:r>
            <a:r>
              <a:rPr lang="da-DK" sz="3200" dirty="0">
                <a:solidFill>
                  <a:srgbClr val="001E5E"/>
                </a:solidFill>
                <a:latin typeface="Tahoma" charset="0"/>
              </a:rPr>
              <a:t>u</a:t>
            </a:r>
            <a:r>
              <a:rPr lang="da-DK" sz="3200" dirty="0" smtClean="0">
                <a:solidFill>
                  <a:srgbClr val="001E5E"/>
                </a:solidFill>
                <a:latin typeface="Tahoma" charset="0"/>
              </a:rPr>
              <a:t>dfolde </a:t>
            </a:r>
            <a:r>
              <a:rPr lang="da-DK" sz="3200" dirty="0">
                <a:solidFill>
                  <a:srgbClr val="001E5E"/>
                </a:solidFill>
                <a:latin typeface="Tahoma" charset="0"/>
              </a:rPr>
              <a:t>&amp; udvikle </a:t>
            </a:r>
            <a:r>
              <a:rPr lang="da-DK" sz="3200" dirty="0" smtClean="0">
                <a:solidFill>
                  <a:srgbClr val="001E5E"/>
                </a:solidFill>
                <a:latin typeface="Tahoma" charset="0"/>
              </a:rPr>
              <a:t>ens fulde potentialer </a:t>
            </a:r>
            <a:endParaRPr lang="da-DK" sz="3200" dirty="0">
              <a:solidFill>
                <a:srgbClr val="001E5E"/>
              </a:solidFill>
              <a:latin typeface="Tahoma" charset="0"/>
            </a:endParaRPr>
          </a:p>
          <a:p>
            <a:endParaRPr lang="da-DK" sz="3200" b="1" dirty="0" smtClean="0">
              <a:solidFill>
                <a:srgbClr val="001E5E"/>
              </a:solidFill>
              <a:latin typeface="Tahoma" charset="0"/>
            </a:endParaRPr>
          </a:p>
          <a:p>
            <a:r>
              <a:rPr lang="da-DK" sz="3200" dirty="0" smtClean="0">
                <a:solidFill>
                  <a:srgbClr val="001E5E"/>
                </a:solidFill>
                <a:latin typeface="Tahoma" charset="0"/>
              </a:rPr>
              <a:t>Modsat </a:t>
            </a:r>
          </a:p>
          <a:p>
            <a:endParaRPr lang="da-DK" sz="3200" b="1" dirty="0">
              <a:solidFill>
                <a:srgbClr val="001E5E"/>
              </a:solidFill>
              <a:latin typeface="Tahoma" charset="0"/>
            </a:endParaRPr>
          </a:p>
          <a:p>
            <a:r>
              <a:rPr lang="da-DK" sz="3200" b="1" dirty="0" err="1">
                <a:solidFill>
                  <a:srgbClr val="001E5E"/>
                </a:solidFill>
                <a:latin typeface="Tahoma" charset="0"/>
              </a:rPr>
              <a:t>H</a:t>
            </a:r>
            <a:r>
              <a:rPr lang="da-DK" sz="3200" b="1" dirty="0" err="1" smtClean="0">
                <a:solidFill>
                  <a:srgbClr val="001E5E"/>
                </a:solidFill>
                <a:latin typeface="Tahoma" charset="0"/>
              </a:rPr>
              <a:t>edonia</a:t>
            </a:r>
            <a:r>
              <a:rPr lang="da-DK" sz="3200" b="1" dirty="0" smtClean="0">
                <a:solidFill>
                  <a:srgbClr val="001E5E"/>
                </a:solidFill>
                <a:latin typeface="Tahoma" charset="0"/>
              </a:rPr>
              <a:t> </a:t>
            </a:r>
          </a:p>
          <a:p>
            <a:r>
              <a:rPr lang="da-DK" sz="3200" dirty="0">
                <a:solidFill>
                  <a:srgbClr val="001E5E"/>
                </a:solidFill>
                <a:latin typeface="Tahoma" charset="0"/>
              </a:rPr>
              <a:t>-</a:t>
            </a:r>
            <a:r>
              <a:rPr lang="da-DK" sz="3200" b="1" dirty="0" smtClean="0">
                <a:solidFill>
                  <a:srgbClr val="001E5E"/>
                </a:solidFill>
                <a:latin typeface="Tahoma" charset="0"/>
              </a:rPr>
              <a:t> </a:t>
            </a:r>
            <a:r>
              <a:rPr lang="da-DK" sz="3200" dirty="0" smtClean="0">
                <a:solidFill>
                  <a:srgbClr val="001E5E"/>
                </a:solidFill>
                <a:latin typeface="Tahoma" charset="0"/>
              </a:rPr>
              <a:t>vellyst </a:t>
            </a:r>
            <a:r>
              <a:rPr lang="da-DK" sz="3200" dirty="0">
                <a:solidFill>
                  <a:srgbClr val="001E5E"/>
                </a:solidFill>
                <a:latin typeface="Tahoma" charset="0"/>
              </a:rPr>
              <a:t>og </a:t>
            </a:r>
            <a:r>
              <a:rPr lang="da-DK" sz="3200" dirty="0" smtClean="0">
                <a:solidFill>
                  <a:srgbClr val="001E5E"/>
                </a:solidFill>
                <a:latin typeface="Tahoma" charset="0"/>
              </a:rPr>
              <a:t>lykke </a:t>
            </a:r>
            <a:endParaRPr lang="da-DK" sz="3200" dirty="0">
              <a:effectLst/>
            </a:endParaRPr>
          </a:p>
        </p:txBody>
      </p:sp>
    </p:spTree>
    <p:extLst>
      <p:ext uri="{BB962C8B-B14F-4D97-AF65-F5344CB8AC3E}">
        <p14:creationId xmlns:p14="http://schemas.microsoft.com/office/powerpoint/2010/main" val="20976379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Organisationer skal bidrage til samfundet</a:t>
            </a:r>
            <a:endParaRPr lang="da-DK" dirty="0"/>
          </a:p>
        </p:txBody>
      </p:sp>
      <p:pic>
        <p:nvPicPr>
          <p:cNvPr id="6" name="Pladsholder til indhol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8526761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1219688" cy="1325563"/>
          </a:xfrm>
        </p:spPr>
        <p:txBody>
          <a:bodyPr>
            <a:normAutofit/>
          </a:bodyPr>
          <a:lstStyle/>
          <a:p>
            <a:r>
              <a:rPr lang="da-DK" sz="3600" b="1" dirty="0" smtClean="0"/>
              <a:t>          Det er mellem mennesker at udvikling sker</a:t>
            </a:r>
            <a:endParaRPr lang="da-DK" sz="3600" b="1" dirty="0"/>
          </a:p>
        </p:txBody>
      </p:sp>
      <p:pic>
        <p:nvPicPr>
          <p:cNvPr id="6" name="Pladsholder til indhol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3393" y="1426464"/>
            <a:ext cx="5801784" cy="4486656"/>
          </a:xfrm>
        </p:spPr>
      </p:pic>
      <p:sp>
        <p:nvSpPr>
          <p:cNvPr id="7" name="Tekstfelt 6"/>
          <p:cNvSpPr txBox="1"/>
          <p:nvPr/>
        </p:nvSpPr>
        <p:spPr>
          <a:xfrm>
            <a:off x="838200" y="6042026"/>
            <a:ext cx="10110216" cy="646331"/>
          </a:xfrm>
          <a:prstGeom prst="rect">
            <a:avLst/>
          </a:prstGeom>
          <a:noFill/>
        </p:spPr>
        <p:txBody>
          <a:bodyPr wrap="square" rtlCol="0">
            <a:spAutoFit/>
          </a:bodyPr>
          <a:lstStyle/>
          <a:p>
            <a:pPr algn="ctr"/>
            <a:r>
              <a:rPr lang="da-DK" sz="3600" b="1" dirty="0">
                <a:latin typeface="+mj-lt"/>
              </a:rPr>
              <a:t>M</a:t>
            </a:r>
            <a:r>
              <a:rPr lang="da-DK" sz="3600" b="1" dirty="0" smtClean="0">
                <a:latin typeface="+mj-lt"/>
              </a:rPr>
              <a:t>ennesker er </a:t>
            </a:r>
            <a:r>
              <a:rPr lang="da-DK" sz="3600" b="1" dirty="0" err="1" smtClean="0">
                <a:latin typeface="+mj-lt"/>
              </a:rPr>
              <a:t>hypersociale</a:t>
            </a:r>
            <a:r>
              <a:rPr lang="da-DK" sz="3600" b="1" dirty="0" smtClean="0">
                <a:latin typeface="+mj-lt"/>
              </a:rPr>
              <a:t> flokpattedyr</a:t>
            </a:r>
            <a:endParaRPr lang="da-DK" sz="3600" b="1" dirty="0">
              <a:latin typeface="+mj-lt"/>
            </a:endParaRPr>
          </a:p>
        </p:txBody>
      </p:sp>
    </p:spTree>
    <p:extLst>
      <p:ext uri="{BB962C8B-B14F-4D97-AF65-F5344CB8AC3E}">
        <p14:creationId xmlns:p14="http://schemas.microsoft.com/office/powerpoint/2010/main" val="3705376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Motivation er en væsentlig faktor </a:t>
            </a:r>
            <a:endParaRPr lang="da-DK" dirty="0"/>
          </a:p>
        </p:txBody>
      </p:sp>
      <p:sp>
        <p:nvSpPr>
          <p:cNvPr id="3" name="Pladsholder til indhold 2"/>
          <p:cNvSpPr>
            <a:spLocks noGrp="1"/>
          </p:cNvSpPr>
          <p:nvPr>
            <p:ph idx="1"/>
          </p:nvPr>
        </p:nvSpPr>
        <p:spPr/>
        <p:txBody>
          <a:bodyPr>
            <a:normAutofit lnSpcReduction="10000"/>
          </a:bodyPr>
          <a:lstStyle/>
          <a:p>
            <a:r>
              <a:rPr lang="da-DK" dirty="0" smtClean="0">
                <a:solidFill>
                  <a:srgbClr val="FF0000"/>
                </a:solidFill>
              </a:rPr>
              <a:t>Uden motivation</a:t>
            </a:r>
          </a:p>
          <a:p>
            <a:r>
              <a:rPr lang="da-DK" dirty="0" smtClean="0">
                <a:solidFill>
                  <a:srgbClr val="FF0000"/>
                </a:solidFill>
              </a:rPr>
              <a:t>Motivation udefra (belønning/straf)</a:t>
            </a:r>
          </a:p>
          <a:p>
            <a:r>
              <a:rPr lang="da-DK" dirty="0" smtClean="0">
                <a:solidFill>
                  <a:srgbClr val="FF0000"/>
                </a:solidFill>
              </a:rPr>
              <a:t>Tillært motivation (dårlig samvittighed/</a:t>
            </a:r>
            <a:r>
              <a:rPr lang="da-DK" dirty="0" err="1" smtClean="0">
                <a:solidFill>
                  <a:srgbClr val="FF0000"/>
                </a:solidFill>
              </a:rPr>
              <a:t>introjiceret</a:t>
            </a:r>
            <a:r>
              <a:rPr lang="da-DK" dirty="0" smtClean="0">
                <a:solidFill>
                  <a:srgbClr val="FF0000"/>
                </a:solidFill>
              </a:rPr>
              <a:t> motivation)</a:t>
            </a:r>
          </a:p>
          <a:p>
            <a:r>
              <a:rPr lang="da-DK" dirty="0" smtClean="0">
                <a:solidFill>
                  <a:srgbClr val="FF0000"/>
                </a:solidFill>
              </a:rPr>
              <a:t>Identificeret motivation (styret af de værdier, man identificerer sig med)</a:t>
            </a:r>
          </a:p>
          <a:p>
            <a:r>
              <a:rPr lang="da-DK" dirty="0" smtClean="0">
                <a:solidFill>
                  <a:srgbClr val="00B050"/>
                </a:solidFill>
              </a:rPr>
              <a:t>Indre motivation</a:t>
            </a:r>
          </a:p>
          <a:p>
            <a:pPr marL="0" indent="0">
              <a:buNone/>
            </a:pPr>
            <a:endParaRPr lang="da-DK" dirty="0" smtClean="0">
              <a:solidFill>
                <a:srgbClr val="00B050"/>
              </a:solidFill>
            </a:endParaRPr>
          </a:p>
          <a:p>
            <a:pPr marL="0" indent="0">
              <a:buNone/>
            </a:pPr>
            <a:endParaRPr lang="da-DK" dirty="0"/>
          </a:p>
          <a:p>
            <a:pPr marL="0" indent="0" algn="r">
              <a:buNone/>
            </a:pPr>
            <a:r>
              <a:rPr lang="da-DK" dirty="0" smtClean="0"/>
              <a:t>Kilde: </a:t>
            </a:r>
            <a:r>
              <a:rPr lang="da-DK" dirty="0" err="1" smtClean="0"/>
              <a:t>Sheldon</a:t>
            </a:r>
            <a:endParaRPr lang="da-DK" dirty="0"/>
          </a:p>
        </p:txBody>
      </p:sp>
    </p:spTree>
    <p:extLst>
      <p:ext uri="{BB962C8B-B14F-4D97-AF65-F5344CB8AC3E}">
        <p14:creationId xmlns:p14="http://schemas.microsoft.com/office/powerpoint/2010/main" val="6392512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SDT-teori (selvreguleringsteori)</a:t>
            </a:r>
            <a:endParaRPr lang="da-DK" dirty="0"/>
          </a:p>
        </p:txBody>
      </p:sp>
      <p:sp>
        <p:nvSpPr>
          <p:cNvPr id="3" name="Pladsholder til indhold 2"/>
          <p:cNvSpPr>
            <a:spLocks noGrp="1"/>
          </p:cNvSpPr>
          <p:nvPr>
            <p:ph idx="1"/>
          </p:nvPr>
        </p:nvSpPr>
        <p:spPr/>
        <p:txBody>
          <a:bodyPr>
            <a:normAutofit fontScale="92500" lnSpcReduction="20000"/>
          </a:bodyPr>
          <a:lstStyle/>
          <a:p>
            <a:pPr marL="0" indent="0">
              <a:buNone/>
            </a:pPr>
            <a:r>
              <a:rPr lang="da-DK" sz="3200" dirty="0" smtClean="0"/>
              <a:t>Tre grundlæggende behov som driver vores motivation og dermed vores adfærd</a:t>
            </a:r>
          </a:p>
          <a:p>
            <a:pPr marL="0" indent="0">
              <a:buNone/>
            </a:pPr>
            <a:endParaRPr lang="da-DK" sz="3200" dirty="0"/>
          </a:p>
          <a:p>
            <a:pPr marL="514350" indent="-514350">
              <a:buAutoNum type="arabicPeriod"/>
            </a:pPr>
            <a:r>
              <a:rPr lang="da-DK" sz="3200" dirty="0" smtClean="0"/>
              <a:t>Behov for frivillighed (autonomi)</a:t>
            </a:r>
          </a:p>
          <a:p>
            <a:pPr marL="514350" indent="-514350">
              <a:buAutoNum type="arabicPeriod"/>
            </a:pPr>
            <a:r>
              <a:rPr lang="da-DK" sz="3200" dirty="0" smtClean="0"/>
              <a:t>Behov for at mestre noget (kompetence)			</a:t>
            </a:r>
          </a:p>
          <a:p>
            <a:pPr marL="514350" indent="-514350">
              <a:buAutoNum type="arabicPeriod"/>
            </a:pPr>
            <a:r>
              <a:rPr lang="da-DK" sz="3200" dirty="0" smtClean="0"/>
              <a:t>Behov for relationelle forhold </a:t>
            </a:r>
          </a:p>
          <a:p>
            <a:pPr marL="0" indent="0">
              <a:buNone/>
            </a:pPr>
            <a:endParaRPr lang="da-DK" sz="2000" dirty="0" smtClean="0"/>
          </a:p>
          <a:p>
            <a:pPr marL="0" indent="0" algn="r">
              <a:buNone/>
            </a:pPr>
            <a:endParaRPr lang="da-DK" sz="2000" dirty="0" smtClean="0"/>
          </a:p>
          <a:p>
            <a:pPr marL="0" indent="0">
              <a:buNone/>
            </a:pPr>
            <a:endParaRPr lang="da-DK" sz="2000" dirty="0" smtClean="0"/>
          </a:p>
          <a:p>
            <a:pPr marL="0" indent="0">
              <a:buNone/>
            </a:pPr>
            <a:endParaRPr lang="da-DK" sz="2000" dirty="0"/>
          </a:p>
          <a:p>
            <a:pPr marL="0" indent="0">
              <a:buNone/>
            </a:pPr>
            <a:r>
              <a:rPr lang="da-DK" sz="2000" dirty="0" smtClean="0"/>
              <a:t>Kilde: </a:t>
            </a:r>
            <a:r>
              <a:rPr lang="da-DK" sz="2000" dirty="0" err="1" smtClean="0"/>
              <a:t>Selfdetermination</a:t>
            </a:r>
            <a:r>
              <a:rPr lang="da-DK" sz="2000" dirty="0" smtClean="0"/>
              <a:t> </a:t>
            </a:r>
            <a:r>
              <a:rPr lang="da-DK" sz="2000" dirty="0" err="1" smtClean="0"/>
              <a:t>theory</a:t>
            </a:r>
            <a:r>
              <a:rPr lang="da-DK" sz="2000" dirty="0" smtClean="0"/>
              <a:t>, </a:t>
            </a:r>
            <a:r>
              <a:rPr lang="da-DK" sz="2000" dirty="0" err="1" smtClean="0"/>
              <a:t>Deci</a:t>
            </a:r>
            <a:r>
              <a:rPr lang="da-DK" sz="2000" dirty="0" smtClean="0"/>
              <a:t> &amp; Ryan</a:t>
            </a:r>
            <a:endParaRPr lang="da-DK" sz="2000" dirty="0"/>
          </a:p>
        </p:txBody>
      </p:sp>
      <p:sp>
        <p:nvSpPr>
          <p:cNvPr id="4" name="Højrepil 3"/>
          <p:cNvSpPr/>
          <p:nvPr/>
        </p:nvSpPr>
        <p:spPr>
          <a:xfrm>
            <a:off x="8421153" y="3261816"/>
            <a:ext cx="978408" cy="8188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Smilende ansigt 5"/>
          <p:cNvSpPr/>
          <p:nvPr/>
        </p:nvSpPr>
        <p:spPr>
          <a:xfrm>
            <a:off x="9687046" y="2593075"/>
            <a:ext cx="1968141" cy="2101755"/>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619750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Kontor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t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18EB052ED0EA54A8684702CCA371F44" ma:contentTypeVersion="10" ma:contentTypeDescription="Opret et nyt dokument." ma:contentTypeScope="" ma:versionID="d8f6066d4d1f866a8671f67f87961b73">
  <xsd:schema xmlns:xsd="http://www.w3.org/2001/XMLSchema" xmlns:xs="http://www.w3.org/2001/XMLSchema" xmlns:p="http://schemas.microsoft.com/office/2006/metadata/properties" xmlns:ns1="http://schemas.microsoft.com/sharepoint/v3" targetNamespace="http://schemas.microsoft.com/office/2006/metadata/properties" ma:root="true" ma:fieldsID="171510fd18429e269171c5596a7e3df6"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tartdato for planlægning" ma:description="Startdato for planlægning er en webstedskolonne, der blev oprettet vha. publiceringsfunktionen. Den bruges til at angive den dato og det klokkeslæt, hvor denne side først vil være synlig for besøgende på webstedet." ma:hidden="true" ma:internalName="PublishingStartDate" ma:readOnly="false">
      <xsd:simpleType>
        <xsd:restriction base="dms:Unknown"/>
      </xsd:simpleType>
    </xsd:element>
    <xsd:element name="PublishingExpirationDate" ma:index="5" nillable="true" ma:displayName="Slutdato for planlægning" ma:description="Slutdato for planlægning er en webstedskolonne, der blev oprettet vha. publiceringsfunktionen. Den bruges til at angive den dato og det klokkeslæt, hvor denne side ikke længere vil være synlig for besøgende på webstedet." ma:hidden="true" ma:internalName="PublishingExpirationDate"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Indholdstype"/>
        <xsd:element ref="dc:title" minOccurs="0" maxOccurs="1" ma:index="3"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28F7EB3-C310-411D-B5DC-54C80061AB12}"/>
</file>

<file path=customXml/itemProps2.xml><?xml version="1.0" encoding="utf-8"?>
<ds:datastoreItem xmlns:ds="http://schemas.openxmlformats.org/officeDocument/2006/customXml" ds:itemID="{D2199623-E4B7-4AB2-B9D3-370D33A59761}"/>
</file>

<file path=customXml/itemProps3.xml><?xml version="1.0" encoding="utf-8"?>
<ds:datastoreItem xmlns:ds="http://schemas.openxmlformats.org/officeDocument/2006/customXml" ds:itemID="{5698D20D-F946-49CB-9AB7-5B1E8C112550}"/>
</file>

<file path=docProps/app.xml><?xml version="1.0" encoding="utf-8"?>
<Properties xmlns="http://schemas.openxmlformats.org/officeDocument/2006/extended-properties" xmlns:vt="http://schemas.openxmlformats.org/officeDocument/2006/docPropsVTypes">
  <Template>Office Theme</Template>
  <TotalTime>2842</TotalTime>
  <Words>1887</Words>
  <Application>Microsoft Office PowerPoint</Application>
  <PresentationFormat>Widescreen</PresentationFormat>
  <Paragraphs>378</Paragraphs>
  <Slides>43</Slides>
  <Notes>24</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43</vt:i4>
      </vt:variant>
    </vt:vector>
  </HeadingPairs>
  <TitlesOfParts>
    <vt:vector size="51" baseType="lpstr">
      <vt:lpstr>Arial</vt:lpstr>
      <vt:lpstr>ArialMT</vt:lpstr>
      <vt:lpstr>Calibri</vt:lpstr>
      <vt:lpstr>Calibri Light</vt:lpstr>
      <vt:lpstr>Helvetica</vt:lpstr>
      <vt:lpstr>Tahoma</vt:lpstr>
      <vt:lpstr>Wingdings</vt:lpstr>
      <vt:lpstr>Office Theme</vt:lpstr>
      <vt:lpstr>Styrkelse af relationer i organisationer</vt:lpstr>
      <vt:lpstr>Program</vt:lpstr>
      <vt:lpstr>Lidt om os</vt:lpstr>
      <vt:lpstr>PowerPoint-præsentation</vt:lpstr>
      <vt:lpstr>PowerPoint-præsentation</vt:lpstr>
      <vt:lpstr>Organisationer skal bidrage til samfundet</vt:lpstr>
      <vt:lpstr>          Det er mellem mennesker at udvikling sker</vt:lpstr>
      <vt:lpstr>Motivation er en væsentlig faktor </vt:lpstr>
      <vt:lpstr>SDT-teori (selvreguleringsteori)</vt:lpstr>
      <vt:lpstr> Frivillighed og selvbestemmelse MEN  indenfor en retning  </vt:lpstr>
      <vt:lpstr> Troen på at man kan lykkes - Selfefficacy  En udfordring? - Fixed mindset - Growth mindset         </vt:lpstr>
      <vt:lpstr>Betydningsfuld for medarbejdere - At arbejde alene er ikke det samme som at være alene om arbejdet  - Vi har alle et behov for at høre til   - Faldgrube: Ledelsen kan glemme hvor betydningsfuld</vt:lpstr>
      <vt:lpstr>Opgave: Oplever du arbejdsglæde?</vt:lpstr>
      <vt:lpstr>PowerPoint-præsentation</vt:lpstr>
      <vt:lpstr>    Det er lederens ansvar at skabe mening for medarbejderne – hvilken retning skal vi i! (- regler)  - Kerneopgaven - Hvorfor er det borgeren skal vælge dagplejen - Værdi skabes udefra og ind!    </vt:lpstr>
      <vt:lpstr>PowerPoint-præsentation</vt:lpstr>
      <vt:lpstr>  Fundamentalt at arbejde med accept af sig selv og hinanden i organisationer  - Børn - Dagplejere - Dagplejepædagoger - FTR/AMR - Ledelse - Stakeholders (f.eks. forældre)</vt:lpstr>
      <vt:lpstr>Ligger i menneskets natur at man gerne vil udvikle sig ….   - Mennesker rummer et enorm potentiale for læring og udvikling - Tænk på Maslow</vt:lpstr>
      <vt:lpstr>Opgave: Forfølgelse af mål </vt:lpstr>
      <vt:lpstr>PowerPoint-præsentation</vt:lpstr>
      <vt:lpstr>PowerPoint-præsentation</vt:lpstr>
      <vt:lpstr>   Da lederen i Vejen kvajede sig   Så galt kan det gå når man glemmer før, under og efter i forandringsprocesser </vt:lpstr>
      <vt:lpstr>Forventningsafstemning, et vigtigt modtryk til frustrationer</vt:lpstr>
      <vt:lpstr>  TR/Dagplejer/Dagplejepædag/Ledelse  Se hinanden som sparringspartnere, der vil  organisationen det bedste  Kræver en modig FTR/AMR </vt:lpstr>
      <vt:lpstr> Eksempler  </vt:lpstr>
      <vt:lpstr>Opgave: Forventningsafstemning</vt:lpstr>
      <vt:lpstr>PowerPoint-præsentation</vt:lpstr>
      <vt:lpstr>Eudamonisk ledelse</vt:lpstr>
      <vt:lpstr>PowerPoint-præsentation</vt:lpstr>
      <vt:lpstr>Definitaion af mental robusthed</vt:lpstr>
      <vt:lpstr>PowerPoint-præsentation</vt:lpstr>
      <vt:lpstr>PowerPoint-præsentation</vt:lpstr>
      <vt:lpstr>Opgave: Robusthedsinterwiev</vt:lpstr>
      <vt:lpstr>PowerPoint-præsentation</vt:lpstr>
      <vt:lpstr>    Fortællingers betydning for at gøre en organisation attraktiv</vt:lpstr>
      <vt:lpstr>PowerPoint-præsentation</vt:lpstr>
      <vt:lpstr>Organisationer skal bidrage til samfundet</vt:lpstr>
      <vt:lpstr>Hvad skal dagplejen kunne for at den er er et attraktivt tilvalg for forældrene????? </vt:lpstr>
      <vt:lpstr>Opgave: Hvad er værdien i din kommunes dagpleje?</vt:lpstr>
      <vt:lpstr>Eksempler fra Vejen</vt:lpstr>
      <vt:lpstr>En fremtidsfortælling skrevet i foråret 2007</vt:lpstr>
      <vt:lpstr>PowerPoint-præsentation</vt:lpstr>
      <vt:lpstr>PowerPoint-præsentation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Styrkelse af relationer i organisationer</dc:title>
  <dc:creator>Børge Bisgaard</dc:creator>
  <cp:lastModifiedBy>Nyborgstran</cp:lastModifiedBy>
  <cp:revision>112</cp:revision>
  <dcterms:created xsi:type="dcterms:W3CDTF">2015-11-02T09:16:24Z</dcterms:created>
  <dcterms:modified xsi:type="dcterms:W3CDTF">2015-11-24T07:46:04Z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0x010100C18EB052ED0EA54A8684702CCA371F44</vt:lpwstr>
  </property>
</Properties>
</file>